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Lst>
  <p:sldSz cx="18288000" cy="10287000"/>
  <p:notesSz cx="6858000" cy="9144000"/>
  <p:embeddedFontLst>
    <p:embeddedFont>
      <p:font typeface="Bungee Shade" panose="020B0604020202020204" charset="0"/>
      <p:regular r:id="rId29"/>
    </p:embeddedFont>
    <p:embeddedFont>
      <p:font typeface="Calibri" panose="020F0502020204030204" pitchFamily="34" charset="0"/>
      <p:regular r:id="rId30"/>
      <p:bold r:id="rId31"/>
      <p:italic r:id="rId32"/>
      <p:boldItalic r:id="rId33"/>
    </p:embeddedFont>
    <p:embeddedFont>
      <p:font typeface="Canva Sans" panose="020B0604020202020204" charset="0"/>
      <p:regular r:id="rId34"/>
    </p:embeddedFont>
    <p:embeddedFont>
      <p:font typeface="Crimson Pro" panose="020B0604020202020204" charset="0"/>
      <p:regular r:id="rId35"/>
    </p:embeddedFont>
    <p:embeddedFont>
      <p:font typeface="Crimson Pro Bold" panose="020B0604020202020204" charset="0"/>
      <p:regular r:id="rId3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182" autoAdjust="0"/>
    <p:restoredTop sz="94622" autoAdjust="0"/>
  </p:normalViewPr>
  <p:slideViewPr>
    <p:cSldViewPr>
      <p:cViewPr varScale="1">
        <p:scale>
          <a:sx n="41" d="100"/>
          <a:sy n="41" d="100"/>
        </p:scale>
        <p:origin x="720" y="8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font" Target="fonts/font7.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9/24/2023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9/24/2023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9/24/2023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9/24/2023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9/24/2023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9/24/2023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9/24/2023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9/24/2023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3" Type="http://schemas.openxmlformats.org/officeDocument/2006/relationships/image" Target="../media/image2.png"/><Relationship Id="rId7" Type="http://schemas.openxmlformats.org/officeDocument/2006/relationships/image" Target="../media/image6.svg"/><Relationship Id="rId12"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s>
</file>

<file path=ppt/slides/_rels/slide1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39.svg"/><Relationship Id="rId18" Type="http://schemas.openxmlformats.org/officeDocument/2006/relationships/image" Target="../media/image44.png"/><Relationship Id="rId26" Type="http://schemas.openxmlformats.org/officeDocument/2006/relationships/image" Target="../media/image52.png"/><Relationship Id="rId3" Type="http://schemas.openxmlformats.org/officeDocument/2006/relationships/image" Target="../media/image29.svg"/><Relationship Id="rId21" Type="http://schemas.openxmlformats.org/officeDocument/2006/relationships/image" Target="../media/image47.svg"/><Relationship Id="rId7" Type="http://schemas.openxmlformats.org/officeDocument/2006/relationships/image" Target="../media/image33.svg"/><Relationship Id="rId12" Type="http://schemas.openxmlformats.org/officeDocument/2006/relationships/image" Target="../media/image38.png"/><Relationship Id="rId17" Type="http://schemas.openxmlformats.org/officeDocument/2006/relationships/image" Target="../media/image43.svg"/><Relationship Id="rId25" Type="http://schemas.openxmlformats.org/officeDocument/2006/relationships/image" Target="../media/image51.svg"/><Relationship Id="rId2" Type="http://schemas.openxmlformats.org/officeDocument/2006/relationships/image" Target="../media/image28.png"/><Relationship Id="rId16" Type="http://schemas.openxmlformats.org/officeDocument/2006/relationships/image" Target="../media/image42.png"/><Relationship Id="rId20" Type="http://schemas.openxmlformats.org/officeDocument/2006/relationships/image" Target="../media/image46.png"/><Relationship Id="rId1" Type="http://schemas.openxmlformats.org/officeDocument/2006/relationships/slideLayout" Target="../slideLayouts/slideLayout7.xml"/><Relationship Id="rId6" Type="http://schemas.openxmlformats.org/officeDocument/2006/relationships/image" Target="../media/image32.png"/><Relationship Id="rId11" Type="http://schemas.openxmlformats.org/officeDocument/2006/relationships/image" Target="../media/image37.svg"/><Relationship Id="rId24" Type="http://schemas.openxmlformats.org/officeDocument/2006/relationships/image" Target="../media/image50.png"/><Relationship Id="rId5" Type="http://schemas.openxmlformats.org/officeDocument/2006/relationships/image" Target="../media/image31.svg"/><Relationship Id="rId15" Type="http://schemas.openxmlformats.org/officeDocument/2006/relationships/image" Target="../media/image41.svg"/><Relationship Id="rId23" Type="http://schemas.openxmlformats.org/officeDocument/2006/relationships/image" Target="../media/image49.svg"/><Relationship Id="rId10" Type="http://schemas.openxmlformats.org/officeDocument/2006/relationships/image" Target="../media/image36.png"/><Relationship Id="rId19" Type="http://schemas.openxmlformats.org/officeDocument/2006/relationships/image" Target="../media/image45.svg"/><Relationship Id="rId4" Type="http://schemas.openxmlformats.org/officeDocument/2006/relationships/image" Target="../media/image30.png"/><Relationship Id="rId9" Type="http://schemas.openxmlformats.org/officeDocument/2006/relationships/image" Target="../media/image35.svg"/><Relationship Id="rId14" Type="http://schemas.openxmlformats.org/officeDocument/2006/relationships/image" Target="../media/image40.png"/><Relationship Id="rId22" Type="http://schemas.openxmlformats.org/officeDocument/2006/relationships/image" Target="../media/image4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35.svg"/><Relationship Id="rId18" Type="http://schemas.openxmlformats.org/officeDocument/2006/relationships/image" Target="../media/image38.png"/><Relationship Id="rId26" Type="http://schemas.openxmlformats.org/officeDocument/2006/relationships/image" Target="../media/image44.png"/><Relationship Id="rId3" Type="http://schemas.openxmlformats.org/officeDocument/2006/relationships/image" Target="../media/image29.svg"/><Relationship Id="rId21" Type="http://schemas.openxmlformats.org/officeDocument/2006/relationships/image" Target="../media/image41.svg"/><Relationship Id="rId34" Type="http://schemas.openxmlformats.org/officeDocument/2006/relationships/image" Target="../media/image48.png"/><Relationship Id="rId7" Type="http://schemas.openxmlformats.org/officeDocument/2006/relationships/image" Target="../media/image31.svg"/><Relationship Id="rId12" Type="http://schemas.openxmlformats.org/officeDocument/2006/relationships/image" Target="../media/image34.png"/><Relationship Id="rId17" Type="http://schemas.openxmlformats.org/officeDocument/2006/relationships/image" Target="../media/image60.svg"/><Relationship Id="rId25" Type="http://schemas.openxmlformats.org/officeDocument/2006/relationships/image" Target="../media/image43.svg"/><Relationship Id="rId33" Type="http://schemas.openxmlformats.org/officeDocument/2006/relationships/image" Target="../media/image66.svg"/><Relationship Id="rId2" Type="http://schemas.openxmlformats.org/officeDocument/2006/relationships/image" Target="../media/image28.png"/><Relationship Id="rId16" Type="http://schemas.openxmlformats.org/officeDocument/2006/relationships/image" Target="../media/image59.png"/><Relationship Id="rId20" Type="http://schemas.openxmlformats.org/officeDocument/2006/relationships/image" Target="../media/image40.png"/><Relationship Id="rId29" Type="http://schemas.openxmlformats.org/officeDocument/2006/relationships/image" Target="../media/image64.svg"/><Relationship Id="rId1" Type="http://schemas.openxmlformats.org/officeDocument/2006/relationships/slideLayout" Target="../slideLayouts/slideLayout7.xml"/><Relationship Id="rId6" Type="http://schemas.openxmlformats.org/officeDocument/2006/relationships/image" Target="../media/image30.png"/><Relationship Id="rId11" Type="http://schemas.openxmlformats.org/officeDocument/2006/relationships/image" Target="../media/image58.svg"/><Relationship Id="rId24" Type="http://schemas.openxmlformats.org/officeDocument/2006/relationships/image" Target="../media/image42.png"/><Relationship Id="rId32" Type="http://schemas.openxmlformats.org/officeDocument/2006/relationships/image" Target="../media/image65.png"/><Relationship Id="rId37" Type="http://schemas.openxmlformats.org/officeDocument/2006/relationships/image" Target="../media/image51.svg"/><Relationship Id="rId5" Type="http://schemas.openxmlformats.org/officeDocument/2006/relationships/image" Target="../media/image56.svg"/><Relationship Id="rId15" Type="http://schemas.openxmlformats.org/officeDocument/2006/relationships/image" Target="../media/image37.svg"/><Relationship Id="rId23" Type="http://schemas.openxmlformats.org/officeDocument/2006/relationships/image" Target="../media/image62.svg"/><Relationship Id="rId28" Type="http://schemas.openxmlformats.org/officeDocument/2006/relationships/image" Target="../media/image63.png"/><Relationship Id="rId36" Type="http://schemas.openxmlformats.org/officeDocument/2006/relationships/image" Target="../media/image50.png"/><Relationship Id="rId10" Type="http://schemas.openxmlformats.org/officeDocument/2006/relationships/image" Target="../media/image57.png"/><Relationship Id="rId19" Type="http://schemas.openxmlformats.org/officeDocument/2006/relationships/image" Target="../media/image39.svg"/><Relationship Id="rId31" Type="http://schemas.openxmlformats.org/officeDocument/2006/relationships/image" Target="../media/image47.svg"/><Relationship Id="rId4" Type="http://schemas.openxmlformats.org/officeDocument/2006/relationships/image" Target="../media/image55.png"/><Relationship Id="rId9" Type="http://schemas.openxmlformats.org/officeDocument/2006/relationships/image" Target="../media/image33.svg"/><Relationship Id="rId14" Type="http://schemas.openxmlformats.org/officeDocument/2006/relationships/image" Target="../media/image36.png"/><Relationship Id="rId22" Type="http://schemas.openxmlformats.org/officeDocument/2006/relationships/image" Target="../media/image61.png"/><Relationship Id="rId27" Type="http://schemas.openxmlformats.org/officeDocument/2006/relationships/image" Target="../media/image45.svg"/><Relationship Id="rId30" Type="http://schemas.openxmlformats.org/officeDocument/2006/relationships/image" Target="../media/image46.png"/><Relationship Id="rId35" Type="http://schemas.openxmlformats.org/officeDocument/2006/relationships/image" Target="../media/image49.sv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35.svg"/><Relationship Id="rId18" Type="http://schemas.openxmlformats.org/officeDocument/2006/relationships/image" Target="../media/image38.png"/><Relationship Id="rId26" Type="http://schemas.openxmlformats.org/officeDocument/2006/relationships/image" Target="../media/image44.png"/><Relationship Id="rId3" Type="http://schemas.openxmlformats.org/officeDocument/2006/relationships/image" Target="../media/image29.svg"/><Relationship Id="rId21" Type="http://schemas.openxmlformats.org/officeDocument/2006/relationships/image" Target="../media/image41.svg"/><Relationship Id="rId34" Type="http://schemas.openxmlformats.org/officeDocument/2006/relationships/image" Target="../media/image48.png"/><Relationship Id="rId7" Type="http://schemas.openxmlformats.org/officeDocument/2006/relationships/image" Target="../media/image31.svg"/><Relationship Id="rId12" Type="http://schemas.openxmlformats.org/officeDocument/2006/relationships/image" Target="../media/image34.png"/><Relationship Id="rId17" Type="http://schemas.openxmlformats.org/officeDocument/2006/relationships/image" Target="../media/image60.svg"/><Relationship Id="rId25" Type="http://schemas.openxmlformats.org/officeDocument/2006/relationships/image" Target="../media/image43.svg"/><Relationship Id="rId33" Type="http://schemas.openxmlformats.org/officeDocument/2006/relationships/image" Target="../media/image66.svg"/><Relationship Id="rId2" Type="http://schemas.openxmlformats.org/officeDocument/2006/relationships/image" Target="../media/image28.png"/><Relationship Id="rId16" Type="http://schemas.openxmlformats.org/officeDocument/2006/relationships/image" Target="../media/image59.png"/><Relationship Id="rId20" Type="http://schemas.openxmlformats.org/officeDocument/2006/relationships/image" Target="../media/image40.png"/><Relationship Id="rId29" Type="http://schemas.openxmlformats.org/officeDocument/2006/relationships/image" Target="../media/image64.svg"/><Relationship Id="rId1" Type="http://schemas.openxmlformats.org/officeDocument/2006/relationships/slideLayout" Target="../slideLayouts/slideLayout7.xml"/><Relationship Id="rId6" Type="http://schemas.openxmlformats.org/officeDocument/2006/relationships/image" Target="../media/image30.png"/><Relationship Id="rId11" Type="http://schemas.openxmlformats.org/officeDocument/2006/relationships/image" Target="../media/image58.svg"/><Relationship Id="rId24" Type="http://schemas.openxmlformats.org/officeDocument/2006/relationships/image" Target="../media/image42.png"/><Relationship Id="rId32" Type="http://schemas.openxmlformats.org/officeDocument/2006/relationships/image" Target="../media/image65.png"/><Relationship Id="rId37" Type="http://schemas.openxmlformats.org/officeDocument/2006/relationships/image" Target="../media/image51.svg"/><Relationship Id="rId5" Type="http://schemas.openxmlformats.org/officeDocument/2006/relationships/image" Target="../media/image56.svg"/><Relationship Id="rId15" Type="http://schemas.openxmlformats.org/officeDocument/2006/relationships/image" Target="../media/image37.svg"/><Relationship Id="rId23" Type="http://schemas.openxmlformats.org/officeDocument/2006/relationships/image" Target="../media/image62.svg"/><Relationship Id="rId28" Type="http://schemas.openxmlformats.org/officeDocument/2006/relationships/image" Target="../media/image63.png"/><Relationship Id="rId36" Type="http://schemas.openxmlformats.org/officeDocument/2006/relationships/image" Target="../media/image50.png"/><Relationship Id="rId10" Type="http://schemas.openxmlformats.org/officeDocument/2006/relationships/image" Target="../media/image57.png"/><Relationship Id="rId19" Type="http://schemas.openxmlformats.org/officeDocument/2006/relationships/image" Target="../media/image39.svg"/><Relationship Id="rId31" Type="http://schemas.openxmlformats.org/officeDocument/2006/relationships/image" Target="../media/image47.svg"/><Relationship Id="rId4" Type="http://schemas.openxmlformats.org/officeDocument/2006/relationships/image" Target="../media/image55.png"/><Relationship Id="rId9" Type="http://schemas.openxmlformats.org/officeDocument/2006/relationships/image" Target="../media/image33.svg"/><Relationship Id="rId14" Type="http://schemas.openxmlformats.org/officeDocument/2006/relationships/image" Target="../media/image36.png"/><Relationship Id="rId22" Type="http://schemas.openxmlformats.org/officeDocument/2006/relationships/image" Target="../media/image61.png"/><Relationship Id="rId27" Type="http://schemas.openxmlformats.org/officeDocument/2006/relationships/image" Target="../media/image45.svg"/><Relationship Id="rId30" Type="http://schemas.openxmlformats.org/officeDocument/2006/relationships/image" Target="../media/image46.png"/><Relationship Id="rId35" Type="http://schemas.openxmlformats.org/officeDocument/2006/relationships/image" Target="../media/image49.svg"/></Relationships>
</file>

<file path=ppt/slides/_rels/slide26.xml.rels><?xml version="1.0" encoding="UTF-8" standalone="yes"?>
<Relationships xmlns="http://schemas.openxmlformats.org/package/2006/relationships"><Relationship Id="rId8" Type="http://schemas.openxmlformats.org/officeDocument/2006/relationships/image" Target="../media/image31.svg"/><Relationship Id="rId13" Type="http://schemas.openxmlformats.org/officeDocument/2006/relationships/image" Target="../media/image34.png"/><Relationship Id="rId18" Type="http://schemas.openxmlformats.org/officeDocument/2006/relationships/image" Target="../media/image60.svg"/><Relationship Id="rId26" Type="http://schemas.openxmlformats.org/officeDocument/2006/relationships/image" Target="../media/image43.svg"/><Relationship Id="rId3" Type="http://schemas.openxmlformats.org/officeDocument/2006/relationships/image" Target="../media/image28.png"/><Relationship Id="rId21" Type="http://schemas.openxmlformats.org/officeDocument/2006/relationships/image" Target="../media/image40.png"/><Relationship Id="rId34" Type="http://schemas.openxmlformats.org/officeDocument/2006/relationships/image" Target="../media/image66.svg"/><Relationship Id="rId7" Type="http://schemas.openxmlformats.org/officeDocument/2006/relationships/image" Target="../media/image30.png"/><Relationship Id="rId12" Type="http://schemas.openxmlformats.org/officeDocument/2006/relationships/image" Target="../media/image58.svg"/><Relationship Id="rId17" Type="http://schemas.openxmlformats.org/officeDocument/2006/relationships/image" Target="../media/image59.png"/><Relationship Id="rId25" Type="http://schemas.openxmlformats.org/officeDocument/2006/relationships/image" Target="../media/image42.png"/><Relationship Id="rId33" Type="http://schemas.openxmlformats.org/officeDocument/2006/relationships/image" Target="../media/image65.png"/><Relationship Id="rId38" Type="http://schemas.openxmlformats.org/officeDocument/2006/relationships/image" Target="../media/image51.svg"/><Relationship Id="rId2" Type="http://schemas.openxmlformats.org/officeDocument/2006/relationships/image" Target="../media/image53.jpeg"/><Relationship Id="rId16" Type="http://schemas.openxmlformats.org/officeDocument/2006/relationships/image" Target="../media/image37.svg"/><Relationship Id="rId20" Type="http://schemas.openxmlformats.org/officeDocument/2006/relationships/image" Target="../media/image39.svg"/><Relationship Id="rId29" Type="http://schemas.openxmlformats.org/officeDocument/2006/relationships/image" Target="../media/image63.png"/><Relationship Id="rId1" Type="http://schemas.openxmlformats.org/officeDocument/2006/relationships/slideLayout" Target="../slideLayouts/slideLayout7.xml"/><Relationship Id="rId6" Type="http://schemas.openxmlformats.org/officeDocument/2006/relationships/image" Target="../media/image56.svg"/><Relationship Id="rId11" Type="http://schemas.openxmlformats.org/officeDocument/2006/relationships/image" Target="../media/image57.png"/><Relationship Id="rId24" Type="http://schemas.openxmlformats.org/officeDocument/2006/relationships/image" Target="../media/image62.svg"/><Relationship Id="rId32" Type="http://schemas.openxmlformats.org/officeDocument/2006/relationships/image" Target="../media/image47.svg"/><Relationship Id="rId37" Type="http://schemas.openxmlformats.org/officeDocument/2006/relationships/image" Target="../media/image50.png"/><Relationship Id="rId5" Type="http://schemas.openxmlformats.org/officeDocument/2006/relationships/image" Target="../media/image55.png"/><Relationship Id="rId15" Type="http://schemas.openxmlformats.org/officeDocument/2006/relationships/image" Target="../media/image36.png"/><Relationship Id="rId23" Type="http://schemas.openxmlformats.org/officeDocument/2006/relationships/image" Target="../media/image61.png"/><Relationship Id="rId28" Type="http://schemas.openxmlformats.org/officeDocument/2006/relationships/image" Target="../media/image45.svg"/><Relationship Id="rId36" Type="http://schemas.openxmlformats.org/officeDocument/2006/relationships/image" Target="../media/image49.svg"/><Relationship Id="rId10" Type="http://schemas.openxmlformats.org/officeDocument/2006/relationships/image" Target="../media/image33.svg"/><Relationship Id="rId19" Type="http://schemas.openxmlformats.org/officeDocument/2006/relationships/image" Target="../media/image38.png"/><Relationship Id="rId31" Type="http://schemas.openxmlformats.org/officeDocument/2006/relationships/image" Target="../media/image46.png"/><Relationship Id="rId4" Type="http://schemas.openxmlformats.org/officeDocument/2006/relationships/image" Target="../media/image29.svg"/><Relationship Id="rId9" Type="http://schemas.openxmlformats.org/officeDocument/2006/relationships/image" Target="../media/image32.png"/><Relationship Id="rId14" Type="http://schemas.openxmlformats.org/officeDocument/2006/relationships/image" Target="../media/image35.svg"/><Relationship Id="rId22" Type="http://schemas.openxmlformats.org/officeDocument/2006/relationships/image" Target="../media/image41.svg"/><Relationship Id="rId27" Type="http://schemas.openxmlformats.org/officeDocument/2006/relationships/image" Target="../media/image44.png"/><Relationship Id="rId30" Type="http://schemas.openxmlformats.org/officeDocument/2006/relationships/image" Target="../media/image64.svg"/><Relationship Id="rId35" Type="http://schemas.openxmlformats.org/officeDocument/2006/relationships/image" Target="../media/image48.png"/></Relationships>
</file>

<file path=ppt/slides/_rels/slide27.xml.rels><?xml version="1.0" encoding="UTF-8" standalone="yes"?>
<Relationships xmlns="http://schemas.openxmlformats.org/package/2006/relationships"><Relationship Id="rId3" Type="http://schemas.openxmlformats.org/officeDocument/2006/relationships/image" Target="../media/image68.gif"/><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7.xml"/><Relationship Id="rId5" Type="http://schemas.openxmlformats.org/officeDocument/2006/relationships/image" Target="../media/image17.svg"/><Relationship Id="rId4" Type="http://schemas.openxmlformats.org/officeDocument/2006/relationships/image" Target="../media/image1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grpSp>
        <p:nvGrpSpPr>
          <p:cNvPr id="3" name="Group 3"/>
          <p:cNvGrpSpPr/>
          <p:nvPr/>
        </p:nvGrpSpPr>
        <p:grpSpPr>
          <a:xfrm>
            <a:off x="2058071" y="973429"/>
            <a:ext cx="14171857" cy="7638806"/>
            <a:chOff x="0" y="0"/>
            <a:chExt cx="18895809" cy="10185074"/>
          </a:xfrm>
        </p:grpSpPr>
        <p:sp>
          <p:nvSpPr>
            <p:cNvPr id="4" name="Freeform 4"/>
            <p:cNvSpPr/>
            <p:nvPr/>
          </p:nvSpPr>
          <p:spPr>
            <a:xfrm>
              <a:off x="0" y="402745"/>
              <a:ext cx="18895809" cy="9782330"/>
            </a:xfrm>
            <a:custGeom>
              <a:avLst/>
              <a:gdLst/>
              <a:ahLst/>
              <a:cxnLst/>
              <a:rect l="l" t="t" r="r" b="b"/>
              <a:pathLst>
                <a:path w="18895809" h="9782330">
                  <a:moveTo>
                    <a:pt x="0" y="0"/>
                  </a:moveTo>
                  <a:lnTo>
                    <a:pt x="18895809" y="0"/>
                  </a:lnTo>
                  <a:lnTo>
                    <a:pt x="18895809" y="9782329"/>
                  </a:lnTo>
                  <a:lnTo>
                    <a:pt x="0" y="9782329"/>
                  </a:lnTo>
                  <a:lnTo>
                    <a:pt x="0" y="0"/>
                  </a:lnTo>
                  <a:close/>
                </a:path>
              </a:pathLst>
            </a:custGeom>
            <a:blipFill>
              <a:blip r:embed="rId3"/>
              <a:stretch>
                <a:fillRect t="-5190" b="-42337"/>
              </a:stretch>
            </a:blipFill>
          </p:spPr>
        </p:sp>
        <p:sp>
          <p:nvSpPr>
            <p:cNvPr id="5" name="Freeform 5"/>
            <p:cNvSpPr/>
            <p:nvPr/>
          </p:nvSpPr>
          <p:spPr>
            <a:xfrm rot="1838892">
              <a:off x="16129734" y="305914"/>
              <a:ext cx="1617713" cy="1523591"/>
            </a:xfrm>
            <a:custGeom>
              <a:avLst/>
              <a:gdLst/>
              <a:ahLst/>
              <a:cxnLst/>
              <a:rect l="l" t="t" r="r" b="b"/>
              <a:pathLst>
                <a:path w="1617713" h="1523591">
                  <a:moveTo>
                    <a:pt x="0" y="0"/>
                  </a:moveTo>
                  <a:lnTo>
                    <a:pt x="1617713" y="0"/>
                  </a:lnTo>
                  <a:lnTo>
                    <a:pt x="1617713" y="1523592"/>
                  </a:lnTo>
                  <a:lnTo>
                    <a:pt x="0" y="152359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sp>
        <p:nvSpPr>
          <p:cNvPr id="6" name="Freeform 6"/>
          <p:cNvSpPr/>
          <p:nvPr/>
        </p:nvSpPr>
        <p:spPr>
          <a:xfrm rot="-4388606">
            <a:off x="5280821" y="1970635"/>
            <a:ext cx="1260418" cy="1398523"/>
          </a:xfrm>
          <a:custGeom>
            <a:avLst/>
            <a:gdLst/>
            <a:ahLst/>
            <a:cxnLst/>
            <a:rect l="l" t="t" r="r" b="b"/>
            <a:pathLst>
              <a:path w="1260418" h="1398523">
                <a:moveTo>
                  <a:pt x="0" y="0"/>
                </a:moveTo>
                <a:lnTo>
                  <a:pt x="1260418" y="0"/>
                </a:lnTo>
                <a:lnTo>
                  <a:pt x="1260418" y="1398523"/>
                </a:lnTo>
                <a:lnTo>
                  <a:pt x="0" y="139852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7" name="Freeform 7"/>
          <p:cNvSpPr/>
          <p:nvPr/>
        </p:nvSpPr>
        <p:spPr>
          <a:xfrm rot="-1150047">
            <a:off x="2737392" y="8258064"/>
            <a:ext cx="3348950" cy="1351758"/>
          </a:xfrm>
          <a:custGeom>
            <a:avLst/>
            <a:gdLst/>
            <a:ahLst/>
            <a:cxnLst/>
            <a:rect l="l" t="t" r="r" b="b"/>
            <a:pathLst>
              <a:path w="3348950" h="1351758">
                <a:moveTo>
                  <a:pt x="0" y="0"/>
                </a:moveTo>
                <a:lnTo>
                  <a:pt x="3348950" y="0"/>
                </a:lnTo>
                <a:lnTo>
                  <a:pt x="3348950" y="1351758"/>
                </a:lnTo>
                <a:lnTo>
                  <a:pt x="0" y="135175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8" name="Freeform 8"/>
          <p:cNvSpPr/>
          <p:nvPr/>
        </p:nvSpPr>
        <p:spPr>
          <a:xfrm>
            <a:off x="15531315" y="6145889"/>
            <a:ext cx="2194959" cy="2788054"/>
          </a:xfrm>
          <a:custGeom>
            <a:avLst/>
            <a:gdLst/>
            <a:ahLst/>
            <a:cxnLst/>
            <a:rect l="l" t="t" r="r" b="b"/>
            <a:pathLst>
              <a:path w="2194959" h="2788054">
                <a:moveTo>
                  <a:pt x="0" y="0"/>
                </a:moveTo>
                <a:lnTo>
                  <a:pt x="2194959" y="0"/>
                </a:lnTo>
                <a:lnTo>
                  <a:pt x="2194959" y="2788054"/>
                </a:lnTo>
                <a:lnTo>
                  <a:pt x="0" y="278805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9" name="Freeform 9"/>
          <p:cNvSpPr/>
          <p:nvPr/>
        </p:nvSpPr>
        <p:spPr>
          <a:xfrm rot="-4183691">
            <a:off x="-109045" y="86688"/>
            <a:ext cx="3883048" cy="3049957"/>
          </a:xfrm>
          <a:custGeom>
            <a:avLst/>
            <a:gdLst/>
            <a:ahLst/>
            <a:cxnLst/>
            <a:rect l="l" t="t" r="r" b="b"/>
            <a:pathLst>
              <a:path w="3883048" h="3049957">
                <a:moveTo>
                  <a:pt x="0" y="0"/>
                </a:moveTo>
                <a:lnTo>
                  <a:pt x="3883048" y="0"/>
                </a:lnTo>
                <a:lnTo>
                  <a:pt x="3883048" y="3049957"/>
                </a:lnTo>
                <a:lnTo>
                  <a:pt x="0" y="3049957"/>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10" name="TextBox 10"/>
          <p:cNvSpPr txBox="1"/>
          <p:nvPr/>
        </p:nvSpPr>
        <p:spPr>
          <a:xfrm>
            <a:off x="4533198" y="4237821"/>
            <a:ext cx="9969082" cy="2309863"/>
          </a:xfrm>
          <a:prstGeom prst="rect">
            <a:avLst/>
          </a:prstGeom>
        </p:spPr>
        <p:txBody>
          <a:bodyPr wrap="square" lIns="0" tIns="0" rIns="0" bIns="0" rtlCol="0" anchor="t">
            <a:spAutoFit/>
          </a:bodyPr>
          <a:lstStyle/>
          <a:p>
            <a:pPr algn="ctr">
              <a:lnSpc>
                <a:spcPts val="17645"/>
              </a:lnSpc>
              <a:spcBef>
                <a:spcPct val="0"/>
              </a:spcBef>
            </a:pPr>
            <a:r>
              <a:rPr lang="en-US" sz="16041" dirty="0" err="1">
                <a:solidFill>
                  <a:srgbClr val="000000"/>
                </a:solidFill>
                <a:latin typeface="Bungee Shade"/>
              </a:rPr>
              <a:t>Nhóm</a:t>
            </a:r>
            <a:r>
              <a:rPr lang="vi-VN" sz="16041" dirty="0">
                <a:solidFill>
                  <a:srgbClr val="000000"/>
                </a:solidFill>
                <a:latin typeface="Bungee Shade"/>
              </a:rPr>
              <a:t> </a:t>
            </a:r>
            <a:r>
              <a:rPr lang="en-US" sz="16041" dirty="0">
                <a:solidFill>
                  <a:srgbClr val="000000"/>
                </a:solidFill>
                <a:latin typeface="Bungee Shade"/>
              </a:rPr>
              <a:t>7</a:t>
            </a:r>
          </a:p>
        </p:txBody>
      </p:sp>
    </p:spTree>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514350" y="2641315"/>
            <a:ext cx="17259300" cy="6616985"/>
          </a:xfrm>
          <a:custGeom>
            <a:avLst/>
            <a:gdLst/>
            <a:ahLst/>
            <a:cxnLst/>
            <a:rect l="l" t="t" r="r" b="b"/>
            <a:pathLst>
              <a:path w="17259300" h="6616985">
                <a:moveTo>
                  <a:pt x="0" y="0"/>
                </a:moveTo>
                <a:lnTo>
                  <a:pt x="17259300" y="0"/>
                </a:lnTo>
                <a:lnTo>
                  <a:pt x="17259300" y="6616985"/>
                </a:lnTo>
                <a:lnTo>
                  <a:pt x="0" y="6616985"/>
                </a:lnTo>
                <a:lnTo>
                  <a:pt x="0" y="0"/>
                </a:lnTo>
                <a:close/>
              </a:path>
            </a:pathLst>
          </a:custGeom>
          <a:blipFill>
            <a:blip r:embed="rId2"/>
            <a:stretch>
              <a:fillRect b="-5596"/>
            </a:stretch>
          </a:blipFill>
        </p:spPr>
      </p:sp>
      <p:sp>
        <p:nvSpPr>
          <p:cNvPr id="3" name="TextBox 3"/>
          <p:cNvSpPr txBox="1"/>
          <p:nvPr/>
        </p:nvSpPr>
        <p:spPr>
          <a:xfrm>
            <a:off x="1028700" y="889267"/>
            <a:ext cx="8115300" cy="1430895"/>
          </a:xfrm>
          <a:prstGeom prst="rect">
            <a:avLst/>
          </a:prstGeom>
        </p:spPr>
        <p:txBody>
          <a:bodyPr lIns="0" tIns="0" rIns="0" bIns="0" rtlCol="0" anchor="t">
            <a:spAutoFit/>
          </a:bodyPr>
          <a:lstStyle/>
          <a:p>
            <a:pPr marL="0" lvl="0" indent="0">
              <a:lnSpc>
                <a:spcPts val="10910"/>
              </a:lnSpc>
            </a:pPr>
            <a:r>
              <a:rPr lang="en-US" sz="9918">
                <a:solidFill>
                  <a:srgbClr val="393939"/>
                </a:solidFill>
                <a:latin typeface="Crimson Pro Bold"/>
              </a:rPr>
              <a:t>hàm mất mát</a:t>
            </a:r>
          </a:p>
        </p:txBody>
      </p:sp>
    </p:spTree>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713097" y="2563494"/>
            <a:ext cx="16861806" cy="7211527"/>
          </a:xfrm>
          <a:custGeom>
            <a:avLst/>
            <a:gdLst/>
            <a:ahLst/>
            <a:cxnLst/>
            <a:rect l="l" t="t" r="r" b="b"/>
            <a:pathLst>
              <a:path w="16861806" h="7211527">
                <a:moveTo>
                  <a:pt x="0" y="0"/>
                </a:moveTo>
                <a:lnTo>
                  <a:pt x="16861806" y="0"/>
                </a:lnTo>
                <a:lnTo>
                  <a:pt x="16861806" y="7211526"/>
                </a:lnTo>
                <a:lnTo>
                  <a:pt x="0" y="7211526"/>
                </a:lnTo>
                <a:lnTo>
                  <a:pt x="0" y="0"/>
                </a:lnTo>
                <a:close/>
              </a:path>
            </a:pathLst>
          </a:custGeom>
          <a:blipFill>
            <a:blip r:embed="rId2"/>
            <a:stretch>
              <a:fillRect/>
            </a:stretch>
          </a:blipFill>
        </p:spPr>
      </p:sp>
      <p:sp>
        <p:nvSpPr>
          <p:cNvPr id="3" name="TextBox 3"/>
          <p:cNvSpPr txBox="1"/>
          <p:nvPr/>
        </p:nvSpPr>
        <p:spPr>
          <a:xfrm>
            <a:off x="1028700" y="919746"/>
            <a:ext cx="8115300" cy="1379461"/>
          </a:xfrm>
          <a:prstGeom prst="rect">
            <a:avLst/>
          </a:prstGeom>
        </p:spPr>
        <p:txBody>
          <a:bodyPr lIns="0" tIns="0" rIns="0" bIns="0" rtlCol="0" anchor="t">
            <a:spAutoFit/>
          </a:bodyPr>
          <a:lstStyle/>
          <a:p>
            <a:pPr marL="0" lvl="0" indent="0">
              <a:lnSpc>
                <a:spcPts val="10580"/>
              </a:lnSpc>
            </a:pPr>
            <a:r>
              <a:rPr lang="en-US" sz="9618">
                <a:solidFill>
                  <a:srgbClr val="393939"/>
                </a:solidFill>
                <a:latin typeface="Crimson Pro Bold"/>
              </a:rPr>
              <a:t>hàm mất mát</a:t>
            </a:r>
          </a:p>
        </p:txBody>
      </p:sp>
    </p:spTree>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279970" y="3288207"/>
            <a:ext cx="15556974" cy="6713925"/>
          </a:xfrm>
          <a:custGeom>
            <a:avLst/>
            <a:gdLst/>
            <a:ahLst/>
            <a:cxnLst/>
            <a:rect l="l" t="t" r="r" b="b"/>
            <a:pathLst>
              <a:path w="15556974" h="6713925">
                <a:moveTo>
                  <a:pt x="0" y="0"/>
                </a:moveTo>
                <a:lnTo>
                  <a:pt x="15556974" y="0"/>
                </a:lnTo>
                <a:lnTo>
                  <a:pt x="15556974" y="6713925"/>
                </a:lnTo>
                <a:lnTo>
                  <a:pt x="0" y="6713925"/>
                </a:lnTo>
                <a:lnTo>
                  <a:pt x="0" y="0"/>
                </a:lnTo>
                <a:close/>
              </a:path>
            </a:pathLst>
          </a:custGeom>
          <a:blipFill>
            <a:blip r:embed="rId2"/>
            <a:stretch>
              <a:fillRect/>
            </a:stretch>
          </a:blipFill>
        </p:spPr>
      </p:sp>
      <p:sp>
        <p:nvSpPr>
          <p:cNvPr id="3" name="TextBox 3"/>
          <p:cNvSpPr txBox="1"/>
          <p:nvPr/>
        </p:nvSpPr>
        <p:spPr>
          <a:xfrm>
            <a:off x="1279970" y="714944"/>
            <a:ext cx="12068638" cy="2573263"/>
          </a:xfrm>
          <a:prstGeom prst="rect">
            <a:avLst/>
          </a:prstGeom>
        </p:spPr>
        <p:txBody>
          <a:bodyPr lIns="0" tIns="0" rIns="0" bIns="0" rtlCol="0" anchor="t">
            <a:spAutoFit/>
          </a:bodyPr>
          <a:lstStyle/>
          <a:p>
            <a:pPr>
              <a:lnSpc>
                <a:spcPts val="10031"/>
              </a:lnSpc>
            </a:pPr>
            <a:r>
              <a:rPr lang="en-US" sz="9119">
                <a:solidFill>
                  <a:srgbClr val="393939"/>
                </a:solidFill>
                <a:latin typeface="Crimson Pro Bold"/>
              </a:rPr>
              <a:t>Nghiệm cho bài toán </a:t>
            </a:r>
          </a:p>
          <a:p>
            <a:pPr marL="0" lvl="0" indent="0">
              <a:lnSpc>
                <a:spcPts val="10031"/>
              </a:lnSpc>
            </a:pPr>
            <a:r>
              <a:rPr lang="en-US" sz="9119">
                <a:solidFill>
                  <a:srgbClr val="393939"/>
                </a:solidFill>
                <a:latin typeface="Crimson Pro Bold"/>
              </a:rPr>
              <a:t>Hồi quy tuyến tính</a:t>
            </a:r>
          </a:p>
        </p:txBody>
      </p:sp>
    </p:spTree>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279970" y="3274084"/>
            <a:ext cx="15979330" cy="7012916"/>
          </a:xfrm>
          <a:custGeom>
            <a:avLst/>
            <a:gdLst/>
            <a:ahLst/>
            <a:cxnLst/>
            <a:rect l="l" t="t" r="r" b="b"/>
            <a:pathLst>
              <a:path w="15979330" h="7012916">
                <a:moveTo>
                  <a:pt x="0" y="0"/>
                </a:moveTo>
                <a:lnTo>
                  <a:pt x="15979330" y="0"/>
                </a:lnTo>
                <a:lnTo>
                  <a:pt x="15979330" y="7012916"/>
                </a:lnTo>
                <a:lnTo>
                  <a:pt x="0" y="7012916"/>
                </a:lnTo>
                <a:lnTo>
                  <a:pt x="0" y="0"/>
                </a:lnTo>
                <a:close/>
              </a:path>
            </a:pathLst>
          </a:custGeom>
          <a:blipFill>
            <a:blip r:embed="rId2"/>
            <a:stretch>
              <a:fillRect/>
            </a:stretch>
          </a:blipFill>
        </p:spPr>
      </p:sp>
      <p:sp>
        <p:nvSpPr>
          <p:cNvPr id="3" name="TextBox 3"/>
          <p:cNvSpPr txBox="1"/>
          <p:nvPr/>
        </p:nvSpPr>
        <p:spPr>
          <a:xfrm>
            <a:off x="1279970" y="487284"/>
            <a:ext cx="12068638" cy="2502779"/>
          </a:xfrm>
          <a:prstGeom prst="rect">
            <a:avLst/>
          </a:prstGeom>
        </p:spPr>
        <p:txBody>
          <a:bodyPr lIns="0" tIns="0" rIns="0" bIns="0" rtlCol="0" anchor="t">
            <a:spAutoFit/>
          </a:bodyPr>
          <a:lstStyle/>
          <a:p>
            <a:pPr>
              <a:lnSpc>
                <a:spcPts val="9701"/>
              </a:lnSpc>
            </a:pPr>
            <a:r>
              <a:rPr lang="en-US" sz="8819">
                <a:solidFill>
                  <a:srgbClr val="393939"/>
                </a:solidFill>
                <a:latin typeface="Crimson Pro Bold"/>
              </a:rPr>
              <a:t>Nghiệm cho bài toán </a:t>
            </a:r>
          </a:p>
          <a:p>
            <a:pPr marL="0" lvl="0" indent="0">
              <a:lnSpc>
                <a:spcPts val="9701"/>
              </a:lnSpc>
            </a:pPr>
            <a:r>
              <a:rPr lang="en-US" sz="8819">
                <a:solidFill>
                  <a:srgbClr val="393939"/>
                </a:solidFill>
                <a:latin typeface="Crimson Pro Bold"/>
              </a:rPr>
              <a:t>Hồi quy tuyến tính</a:t>
            </a:r>
          </a:p>
        </p:txBody>
      </p:sp>
    </p:spTree>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28700" y="3304031"/>
            <a:ext cx="15626963" cy="6584274"/>
          </a:xfrm>
          <a:custGeom>
            <a:avLst/>
            <a:gdLst/>
            <a:ahLst/>
            <a:cxnLst/>
            <a:rect l="l" t="t" r="r" b="b"/>
            <a:pathLst>
              <a:path w="15626963" h="6584274">
                <a:moveTo>
                  <a:pt x="0" y="0"/>
                </a:moveTo>
                <a:lnTo>
                  <a:pt x="15626963" y="0"/>
                </a:lnTo>
                <a:lnTo>
                  <a:pt x="15626963" y="6584275"/>
                </a:lnTo>
                <a:lnTo>
                  <a:pt x="0" y="6584275"/>
                </a:lnTo>
                <a:lnTo>
                  <a:pt x="0" y="0"/>
                </a:lnTo>
                <a:close/>
              </a:path>
            </a:pathLst>
          </a:custGeom>
          <a:blipFill>
            <a:blip r:embed="rId2"/>
            <a:stretch>
              <a:fillRect/>
            </a:stretch>
          </a:blipFill>
        </p:spPr>
      </p:sp>
      <p:sp>
        <p:nvSpPr>
          <p:cNvPr id="3" name="TextBox 3"/>
          <p:cNvSpPr txBox="1"/>
          <p:nvPr/>
        </p:nvSpPr>
        <p:spPr>
          <a:xfrm>
            <a:off x="1279970" y="487284"/>
            <a:ext cx="12068638" cy="2502779"/>
          </a:xfrm>
          <a:prstGeom prst="rect">
            <a:avLst/>
          </a:prstGeom>
        </p:spPr>
        <p:txBody>
          <a:bodyPr lIns="0" tIns="0" rIns="0" bIns="0" rtlCol="0" anchor="t">
            <a:spAutoFit/>
          </a:bodyPr>
          <a:lstStyle/>
          <a:p>
            <a:pPr>
              <a:lnSpc>
                <a:spcPts val="9701"/>
              </a:lnSpc>
            </a:pPr>
            <a:r>
              <a:rPr lang="en-US" sz="8819">
                <a:solidFill>
                  <a:srgbClr val="393939"/>
                </a:solidFill>
                <a:latin typeface="Crimson Pro Bold"/>
              </a:rPr>
              <a:t>Nghiệm cho bài toán </a:t>
            </a:r>
          </a:p>
          <a:p>
            <a:pPr marL="0" lvl="0" indent="0">
              <a:lnSpc>
                <a:spcPts val="9701"/>
              </a:lnSpc>
            </a:pPr>
            <a:r>
              <a:rPr lang="en-US" sz="8819">
                <a:solidFill>
                  <a:srgbClr val="393939"/>
                </a:solidFill>
                <a:latin typeface="Crimson Pro Bold"/>
              </a:rPr>
              <a:t>Hồi quy tuyến tính</a:t>
            </a:r>
          </a:p>
        </p:txBody>
      </p:sp>
    </p:spTree>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E1DBD5"/>
        </a:solidFill>
        <a:effectLst/>
      </p:bgPr>
    </p:bg>
    <p:spTree>
      <p:nvGrpSpPr>
        <p:cNvPr id="1" name=""/>
        <p:cNvGrpSpPr/>
        <p:nvPr/>
      </p:nvGrpSpPr>
      <p:grpSpPr>
        <a:xfrm>
          <a:off x="0" y="0"/>
          <a:ext cx="0" cy="0"/>
          <a:chOff x="0" y="0"/>
          <a:chExt cx="0" cy="0"/>
        </a:xfrm>
      </p:grpSpPr>
      <p:sp>
        <p:nvSpPr>
          <p:cNvPr id="2" name="Freeform 2"/>
          <p:cNvSpPr/>
          <p:nvPr/>
        </p:nvSpPr>
        <p:spPr>
          <a:xfrm>
            <a:off x="16992683" y="4081381"/>
            <a:ext cx="448665" cy="759279"/>
          </a:xfrm>
          <a:custGeom>
            <a:avLst/>
            <a:gdLst/>
            <a:ahLst/>
            <a:cxnLst/>
            <a:rect l="l" t="t" r="r" b="b"/>
            <a:pathLst>
              <a:path w="448665" h="759279">
                <a:moveTo>
                  <a:pt x="0" y="0"/>
                </a:moveTo>
                <a:lnTo>
                  <a:pt x="448665" y="0"/>
                </a:lnTo>
                <a:lnTo>
                  <a:pt x="448665" y="759279"/>
                </a:lnTo>
                <a:lnTo>
                  <a:pt x="0" y="75927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5270346" y="4081381"/>
            <a:ext cx="434860" cy="759279"/>
          </a:xfrm>
          <a:custGeom>
            <a:avLst/>
            <a:gdLst/>
            <a:ahLst/>
            <a:cxnLst/>
            <a:rect l="l" t="t" r="r" b="b"/>
            <a:pathLst>
              <a:path w="434860" h="759279">
                <a:moveTo>
                  <a:pt x="0" y="0"/>
                </a:moveTo>
                <a:lnTo>
                  <a:pt x="434860" y="0"/>
                </a:lnTo>
                <a:lnTo>
                  <a:pt x="434860" y="759279"/>
                </a:lnTo>
                <a:lnTo>
                  <a:pt x="0" y="75927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6939250" y="6866751"/>
            <a:ext cx="579813" cy="759279"/>
          </a:xfrm>
          <a:custGeom>
            <a:avLst/>
            <a:gdLst/>
            <a:ahLst/>
            <a:cxnLst/>
            <a:rect l="l" t="t" r="r" b="b"/>
            <a:pathLst>
              <a:path w="579813" h="759279">
                <a:moveTo>
                  <a:pt x="0" y="0"/>
                </a:moveTo>
                <a:lnTo>
                  <a:pt x="579813" y="0"/>
                </a:lnTo>
                <a:lnTo>
                  <a:pt x="579813" y="759279"/>
                </a:lnTo>
                <a:lnTo>
                  <a:pt x="0" y="75927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a:off x="15216913" y="6866751"/>
            <a:ext cx="566008" cy="759279"/>
          </a:xfrm>
          <a:custGeom>
            <a:avLst/>
            <a:gdLst/>
            <a:ahLst/>
            <a:cxnLst/>
            <a:rect l="l" t="t" r="r" b="b"/>
            <a:pathLst>
              <a:path w="566008" h="759279">
                <a:moveTo>
                  <a:pt x="0" y="0"/>
                </a:moveTo>
                <a:lnTo>
                  <a:pt x="566008" y="0"/>
                </a:lnTo>
                <a:lnTo>
                  <a:pt x="566008" y="759279"/>
                </a:lnTo>
                <a:lnTo>
                  <a:pt x="0" y="75927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6" name="Freeform 6"/>
          <p:cNvSpPr/>
          <p:nvPr/>
        </p:nvSpPr>
        <p:spPr>
          <a:xfrm>
            <a:off x="16842898" y="5474066"/>
            <a:ext cx="748235" cy="759279"/>
          </a:xfrm>
          <a:custGeom>
            <a:avLst/>
            <a:gdLst/>
            <a:ahLst/>
            <a:cxnLst/>
            <a:rect l="l" t="t" r="r" b="b"/>
            <a:pathLst>
              <a:path w="748235" h="759279">
                <a:moveTo>
                  <a:pt x="0" y="0"/>
                </a:moveTo>
                <a:lnTo>
                  <a:pt x="748235" y="0"/>
                </a:lnTo>
                <a:lnTo>
                  <a:pt x="748235" y="759279"/>
                </a:lnTo>
                <a:lnTo>
                  <a:pt x="0" y="759279"/>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7" name="Freeform 7"/>
          <p:cNvSpPr/>
          <p:nvPr/>
        </p:nvSpPr>
        <p:spPr>
          <a:xfrm>
            <a:off x="15284151" y="5474066"/>
            <a:ext cx="407250" cy="759279"/>
          </a:xfrm>
          <a:custGeom>
            <a:avLst/>
            <a:gdLst/>
            <a:ahLst/>
            <a:cxnLst/>
            <a:rect l="l" t="t" r="r" b="b"/>
            <a:pathLst>
              <a:path w="407250" h="759279">
                <a:moveTo>
                  <a:pt x="0" y="0"/>
                </a:moveTo>
                <a:lnTo>
                  <a:pt x="407250" y="0"/>
                </a:lnTo>
                <a:lnTo>
                  <a:pt x="407250" y="759279"/>
                </a:lnTo>
                <a:lnTo>
                  <a:pt x="0" y="759279"/>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8" name="Freeform 8"/>
          <p:cNvSpPr/>
          <p:nvPr/>
        </p:nvSpPr>
        <p:spPr>
          <a:xfrm>
            <a:off x="16923892" y="2655336"/>
            <a:ext cx="586247" cy="749851"/>
          </a:xfrm>
          <a:custGeom>
            <a:avLst/>
            <a:gdLst/>
            <a:ahLst/>
            <a:cxnLst/>
            <a:rect l="l" t="t" r="r" b="b"/>
            <a:pathLst>
              <a:path w="586247" h="749851">
                <a:moveTo>
                  <a:pt x="0" y="0"/>
                </a:moveTo>
                <a:lnTo>
                  <a:pt x="586247" y="0"/>
                </a:lnTo>
                <a:lnTo>
                  <a:pt x="586247" y="749850"/>
                </a:lnTo>
                <a:lnTo>
                  <a:pt x="0" y="749850"/>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9" name="Freeform 9"/>
          <p:cNvSpPr/>
          <p:nvPr/>
        </p:nvSpPr>
        <p:spPr>
          <a:xfrm>
            <a:off x="15260776" y="2655336"/>
            <a:ext cx="454001" cy="749851"/>
          </a:xfrm>
          <a:custGeom>
            <a:avLst/>
            <a:gdLst/>
            <a:ahLst/>
            <a:cxnLst/>
            <a:rect l="l" t="t" r="r" b="b"/>
            <a:pathLst>
              <a:path w="454001" h="749851">
                <a:moveTo>
                  <a:pt x="0" y="0"/>
                </a:moveTo>
                <a:lnTo>
                  <a:pt x="454000" y="0"/>
                </a:lnTo>
                <a:lnTo>
                  <a:pt x="454000" y="749850"/>
                </a:lnTo>
                <a:lnTo>
                  <a:pt x="0" y="749850"/>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sp>
        <p:nvSpPr>
          <p:cNvPr id="10" name="Freeform 10"/>
          <p:cNvSpPr/>
          <p:nvPr/>
        </p:nvSpPr>
        <p:spPr>
          <a:xfrm>
            <a:off x="16738029" y="1219987"/>
            <a:ext cx="921560" cy="759030"/>
          </a:xfrm>
          <a:custGeom>
            <a:avLst/>
            <a:gdLst/>
            <a:ahLst/>
            <a:cxnLst/>
            <a:rect l="l" t="t" r="r" b="b"/>
            <a:pathLst>
              <a:path w="921560" h="759030">
                <a:moveTo>
                  <a:pt x="0" y="0"/>
                </a:moveTo>
                <a:lnTo>
                  <a:pt x="921560" y="0"/>
                </a:lnTo>
                <a:lnTo>
                  <a:pt x="921560" y="759030"/>
                </a:lnTo>
                <a:lnTo>
                  <a:pt x="0" y="759030"/>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sp>
      <p:sp>
        <p:nvSpPr>
          <p:cNvPr id="11" name="Freeform 11"/>
          <p:cNvSpPr/>
          <p:nvPr/>
        </p:nvSpPr>
        <p:spPr>
          <a:xfrm>
            <a:off x="15167337" y="1219987"/>
            <a:ext cx="604464" cy="759030"/>
          </a:xfrm>
          <a:custGeom>
            <a:avLst/>
            <a:gdLst/>
            <a:ahLst/>
            <a:cxnLst/>
            <a:rect l="l" t="t" r="r" b="b"/>
            <a:pathLst>
              <a:path w="604464" h="759030">
                <a:moveTo>
                  <a:pt x="0" y="0"/>
                </a:moveTo>
                <a:lnTo>
                  <a:pt x="604464" y="0"/>
                </a:lnTo>
                <a:lnTo>
                  <a:pt x="604464" y="759030"/>
                </a:lnTo>
                <a:lnTo>
                  <a:pt x="0" y="759030"/>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sp>
      <p:sp>
        <p:nvSpPr>
          <p:cNvPr id="12" name="Freeform 12"/>
          <p:cNvSpPr/>
          <p:nvPr/>
        </p:nvSpPr>
        <p:spPr>
          <a:xfrm>
            <a:off x="15284151" y="8551559"/>
            <a:ext cx="620411" cy="824217"/>
          </a:xfrm>
          <a:custGeom>
            <a:avLst/>
            <a:gdLst/>
            <a:ahLst/>
            <a:cxnLst/>
            <a:rect l="l" t="t" r="r" b="b"/>
            <a:pathLst>
              <a:path w="620411" h="824217">
                <a:moveTo>
                  <a:pt x="0" y="0"/>
                </a:moveTo>
                <a:lnTo>
                  <a:pt x="620411" y="0"/>
                </a:lnTo>
                <a:lnTo>
                  <a:pt x="620411" y="824217"/>
                </a:lnTo>
                <a:lnTo>
                  <a:pt x="0" y="824217"/>
                </a:lnTo>
                <a:lnTo>
                  <a:pt x="0" y="0"/>
                </a:lnTo>
                <a:close/>
              </a:path>
            </a:pathLst>
          </a:custGeom>
          <a:blipFill>
            <a:blip r:embed="rId22">
              <a:extLst>
                <a:ext uri="{96DAC541-7B7A-43D3-8B79-37D633B846F1}">
                  <asvg:svgBlip xmlns:asvg="http://schemas.microsoft.com/office/drawing/2016/SVG/main" r:embed="rId23"/>
                </a:ext>
              </a:extLst>
            </a:blip>
            <a:stretch>
              <a:fillRect/>
            </a:stretch>
          </a:blipFill>
        </p:spPr>
      </p:sp>
      <p:sp>
        <p:nvSpPr>
          <p:cNvPr id="13" name="Freeform 13"/>
          <p:cNvSpPr/>
          <p:nvPr/>
        </p:nvSpPr>
        <p:spPr>
          <a:xfrm>
            <a:off x="16898959" y="8620530"/>
            <a:ext cx="824217" cy="824217"/>
          </a:xfrm>
          <a:custGeom>
            <a:avLst/>
            <a:gdLst/>
            <a:ahLst/>
            <a:cxnLst/>
            <a:rect l="l" t="t" r="r" b="b"/>
            <a:pathLst>
              <a:path w="824217" h="824217">
                <a:moveTo>
                  <a:pt x="0" y="0"/>
                </a:moveTo>
                <a:lnTo>
                  <a:pt x="824217" y="0"/>
                </a:lnTo>
                <a:lnTo>
                  <a:pt x="824217" y="824217"/>
                </a:lnTo>
                <a:lnTo>
                  <a:pt x="0" y="824217"/>
                </a:lnTo>
                <a:lnTo>
                  <a:pt x="0" y="0"/>
                </a:lnTo>
                <a:close/>
              </a:path>
            </a:pathLst>
          </a:custGeom>
          <a:blipFill>
            <a:blip r:embed="rId24">
              <a:extLst>
                <a:ext uri="{96DAC541-7B7A-43D3-8B79-37D633B846F1}">
                  <asvg:svgBlip xmlns:asvg="http://schemas.microsoft.com/office/drawing/2016/SVG/main" r:embed="rId25"/>
                </a:ext>
              </a:extLst>
            </a:blip>
            <a:stretch>
              <a:fillRect/>
            </a:stretch>
          </a:blipFill>
        </p:spPr>
      </p:sp>
      <p:sp>
        <p:nvSpPr>
          <p:cNvPr id="14" name="Freeform 14"/>
          <p:cNvSpPr/>
          <p:nvPr/>
        </p:nvSpPr>
        <p:spPr>
          <a:xfrm>
            <a:off x="923072" y="1965568"/>
            <a:ext cx="12939340" cy="7776274"/>
          </a:xfrm>
          <a:custGeom>
            <a:avLst/>
            <a:gdLst/>
            <a:ahLst/>
            <a:cxnLst/>
            <a:rect l="l" t="t" r="r" b="b"/>
            <a:pathLst>
              <a:path w="12939340" h="7776274">
                <a:moveTo>
                  <a:pt x="0" y="0"/>
                </a:moveTo>
                <a:lnTo>
                  <a:pt x="12939340" y="0"/>
                </a:lnTo>
                <a:lnTo>
                  <a:pt x="12939340" y="7776274"/>
                </a:lnTo>
                <a:lnTo>
                  <a:pt x="0" y="7776274"/>
                </a:lnTo>
                <a:lnTo>
                  <a:pt x="0" y="0"/>
                </a:lnTo>
                <a:close/>
              </a:path>
            </a:pathLst>
          </a:custGeom>
          <a:blipFill>
            <a:blip r:embed="rId26"/>
            <a:stretch>
              <a:fillRect/>
            </a:stretch>
          </a:blipFill>
        </p:spPr>
      </p:sp>
      <p:sp>
        <p:nvSpPr>
          <p:cNvPr id="15" name="TextBox 15"/>
          <p:cNvSpPr txBox="1"/>
          <p:nvPr/>
        </p:nvSpPr>
        <p:spPr>
          <a:xfrm>
            <a:off x="1028700" y="616297"/>
            <a:ext cx="4496276" cy="1274054"/>
          </a:xfrm>
          <a:prstGeom prst="rect">
            <a:avLst/>
          </a:prstGeom>
        </p:spPr>
        <p:txBody>
          <a:bodyPr lIns="0" tIns="0" rIns="0" bIns="0" rtlCol="0" anchor="t">
            <a:spAutoFit/>
          </a:bodyPr>
          <a:lstStyle/>
          <a:p>
            <a:pPr algn="ctr">
              <a:lnSpc>
                <a:spcPts val="9701"/>
              </a:lnSpc>
              <a:spcBef>
                <a:spcPct val="0"/>
              </a:spcBef>
            </a:pPr>
            <a:r>
              <a:rPr lang="en-US" sz="8819">
                <a:solidFill>
                  <a:srgbClr val="000000"/>
                </a:solidFill>
                <a:latin typeface="Crimson Pro Bold"/>
              </a:rPr>
              <a:t>Bias trick</a:t>
            </a:r>
          </a:p>
        </p:txBody>
      </p:sp>
    </p:spTree>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DFD4CB"/>
        </a:solidFill>
        <a:effectLst/>
      </p:bgPr>
    </p:bg>
    <p:spTree>
      <p:nvGrpSpPr>
        <p:cNvPr id="1" name=""/>
        <p:cNvGrpSpPr/>
        <p:nvPr/>
      </p:nvGrpSpPr>
      <p:grpSpPr>
        <a:xfrm>
          <a:off x="0" y="0"/>
          <a:ext cx="0" cy="0"/>
          <a:chOff x="0" y="0"/>
          <a:chExt cx="0" cy="0"/>
        </a:xfrm>
      </p:grpSpPr>
      <p:sp>
        <p:nvSpPr>
          <p:cNvPr id="2" name="TextBox 2"/>
          <p:cNvSpPr txBox="1"/>
          <p:nvPr/>
        </p:nvSpPr>
        <p:spPr>
          <a:xfrm>
            <a:off x="775607" y="1956236"/>
            <a:ext cx="16848304" cy="7238705"/>
          </a:xfrm>
          <a:prstGeom prst="rect">
            <a:avLst/>
          </a:prstGeom>
        </p:spPr>
        <p:txBody>
          <a:bodyPr lIns="0" tIns="0" rIns="0" bIns="0" rtlCol="0" anchor="t">
            <a:spAutoFit/>
          </a:bodyPr>
          <a:lstStyle/>
          <a:p>
            <a:pPr>
              <a:lnSpc>
                <a:spcPts val="8247"/>
              </a:lnSpc>
            </a:pPr>
            <a:r>
              <a:rPr lang="en-US" sz="5933">
                <a:solidFill>
                  <a:srgbClr val="393939"/>
                </a:solidFill>
                <a:latin typeface="Crimson Pro"/>
              </a:rPr>
              <a:t>Trong máy học, các chương trình máy tính gọi là thuật toán phân tích các tập dữ liệu lớn và làm việc ngược từ dữ liệu đó để tính toán phương trình hồi quy tuyến tính. Các nhà khoa học dữ liệu đầu tiên sẽ đào tạo thuật toán trên các tập dữ liệu đã biết hoặc được dán nhãn và sau đó sử dụng thuật toán để dự đoán các giá trị chưa biết. Dữ liệu thực tế phức tạp hơn </a:t>
            </a:r>
          </a:p>
        </p:txBody>
      </p:sp>
      <p:sp>
        <p:nvSpPr>
          <p:cNvPr id="3" name="TextBox 3"/>
          <p:cNvSpPr txBox="1"/>
          <p:nvPr/>
        </p:nvSpPr>
        <p:spPr>
          <a:xfrm>
            <a:off x="1028700" y="691075"/>
            <a:ext cx="12068638" cy="1379461"/>
          </a:xfrm>
          <a:prstGeom prst="rect">
            <a:avLst/>
          </a:prstGeom>
        </p:spPr>
        <p:txBody>
          <a:bodyPr lIns="0" tIns="0" rIns="0" bIns="0" rtlCol="0" anchor="t">
            <a:spAutoFit/>
          </a:bodyPr>
          <a:lstStyle/>
          <a:p>
            <a:pPr marL="0" lvl="0" indent="0">
              <a:lnSpc>
                <a:spcPts val="10580"/>
              </a:lnSpc>
            </a:pPr>
            <a:r>
              <a:rPr lang="en-US" sz="9618">
                <a:solidFill>
                  <a:srgbClr val="F80000"/>
                </a:solidFill>
                <a:latin typeface="Crimson Pro Bold"/>
              </a:rPr>
              <a:t>đáng giá phương pháp</a:t>
            </a:r>
          </a:p>
        </p:txBody>
      </p:sp>
    </p:spTree>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35000"/>
            </a:blip>
            <a:stretch>
              <a:fillRect l="-9617" t="-17030" b="-14388"/>
            </a:stretch>
          </a:blipFill>
        </p:spPr>
      </p:sp>
      <p:sp>
        <p:nvSpPr>
          <p:cNvPr id="3" name="TextBox 3"/>
          <p:cNvSpPr txBox="1"/>
          <p:nvPr/>
        </p:nvSpPr>
        <p:spPr>
          <a:xfrm>
            <a:off x="109918" y="454839"/>
            <a:ext cx="18178082" cy="1223923"/>
          </a:xfrm>
          <a:prstGeom prst="rect">
            <a:avLst/>
          </a:prstGeom>
        </p:spPr>
        <p:txBody>
          <a:bodyPr lIns="0" tIns="0" rIns="0" bIns="0" rtlCol="0" anchor="t">
            <a:spAutoFit/>
          </a:bodyPr>
          <a:lstStyle/>
          <a:p>
            <a:pPr marL="0" lvl="0" indent="0" algn="ctr">
              <a:lnSpc>
                <a:spcPts val="9399"/>
              </a:lnSpc>
            </a:pPr>
            <a:r>
              <a:rPr lang="en-US" sz="8544">
                <a:solidFill>
                  <a:srgbClr val="393939"/>
                </a:solidFill>
                <a:latin typeface="Crimson Pro Bold"/>
              </a:rPr>
              <a:t>2.Phương pháp k-fold cross validation</a:t>
            </a:r>
          </a:p>
        </p:txBody>
      </p:sp>
      <p:sp>
        <p:nvSpPr>
          <p:cNvPr id="4" name="TextBox 4"/>
          <p:cNvSpPr txBox="1"/>
          <p:nvPr/>
        </p:nvSpPr>
        <p:spPr>
          <a:xfrm>
            <a:off x="620486" y="2337251"/>
            <a:ext cx="16230600" cy="2596916"/>
          </a:xfrm>
          <a:prstGeom prst="rect">
            <a:avLst/>
          </a:prstGeom>
        </p:spPr>
        <p:txBody>
          <a:bodyPr lIns="0" tIns="0" rIns="0" bIns="0" rtlCol="0" anchor="t">
            <a:spAutoFit/>
          </a:bodyPr>
          <a:lstStyle/>
          <a:p>
            <a:pPr>
              <a:lnSpc>
                <a:spcPts val="6834"/>
              </a:lnSpc>
            </a:pPr>
            <a:r>
              <a:rPr lang="en-US" sz="5298">
                <a:solidFill>
                  <a:srgbClr val="F80000"/>
                </a:solidFill>
                <a:latin typeface="Crimson Pro Bold"/>
              </a:rPr>
              <a:t>Cross validation </a:t>
            </a:r>
            <a:r>
              <a:rPr lang="en-US" sz="5298">
                <a:solidFill>
                  <a:srgbClr val="393939"/>
                </a:solidFill>
                <a:latin typeface="Crimson Pro"/>
              </a:rPr>
              <a:t>là một kỹ thuật lấy mẫu để đánh giá mô hình học máy trong trường hợp dữ liệu không được dồi dào cho lắm</a:t>
            </a:r>
          </a:p>
        </p:txBody>
      </p:sp>
      <p:sp>
        <p:nvSpPr>
          <p:cNvPr id="5" name="TextBox 5"/>
          <p:cNvSpPr txBox="1"/>
          <p:nvPr/>
        </p:nvSpPr>
        <p:spPr>
          <a:xfrm>
            <a:off x="620486" y="5105400"/>
            <a:ext cx="16230600" cy="1693164"/>
          </a:xfrm>
          <a:prstGeom prst="rect">
            <a:avLst/>
          </a:prstGeom>
        </p:spPr>
        <p:txBody>
          <a:bodyPr lIns="0" tIns="0" rIns="0" bIns="0" rtlCol="0" anchor="t">
            <a:spAutoFit/>
          </a:bodyPr>
          <a:lstStyle/>
          <a:p>
            <a:pPr>
              <a:lnSpc>
                <a:spcPts val="6677"/>
              </a:lnSpc>
            </a:pPr>
            <a:r>
              <a:rPr lang="en-US" sz="5299">
                <a:solidFill>
                  <a:srgbClr val="F80000"/>
                </a:solidFill>
                <a:latin typeface="Crimson Pro Bold"/>
              </a:rPr>
              <a:t>K-Fold CV</a:t>
            </a:r>
            <a:r>
              <a:rPr lang="en-US" sz="5299">
                <a:solidFill>
                  <a:srgbClr val="F80000"/>
                </a:solidFill>
                <a:latin typeface="Crimson Pro"/>
              </a:rPr>
              <a:t> </a:t>
            </a:r>
            <a:r>
              <a:rPr lang="en-US" sz="5299">
                <a:solidFill>
                  <a:srgbClr val="393939"/>
                </a:solidFill>
                <a:latin typeface="Crimson Pro"/>
              </a:rPr>
              <a:t>là một phương pháp để đánh giá model một cách chính xác khi chúng ta train model nhưng có quá ít dữ liệu.</a:t>
            </a:r>
          </a:p>
        </p:txBody>
      </p:sp>
      <p:sp>
        <p:nvSpPr>
          <p:cNvPr id="6" name="TextBox 6"/>
          <p:cNvSpPr txBox="1"/>
          <p:nvPr/>
        </p:nvSpPr>
        <p:spPr>
          <a:xfrm>
            <a:off x="620486" y="7019393"/>
            <a:ext cx="16369393" cy="2519045"/>
          </a:xfrm>
          <a:prstGeom prst="rect">
            <a:avLst/>
          </a:prstGeom>
        </p:spPr>
        <p:txBody>
          <a:bodyPr lIns="0" tIns="0" rIns="0" bIns="0" rtlCol="0" anchor="t">
            <a:spAutoFit/>
          </a:bodyPr>
          <a:lstStyle/>
          <a:p>
            <a:pPr>
              <a:lnSpc>
                <a:spcPts val="6624"/>
              </a:lnSpc>
            </a:pPr>
            <a:r>
              <a:rPr lang="en-US" sz="5299">
                <a:solidFill>
                  <a:srgbClr val="F80000"/>
                </a:solidFill>
                <a:latin typeface="Crimson Pro Bold"/>
              </a:rPr>
              <a:t> K</a:t>
            </a:r>
            <a:r>
              <a:rPr lang="en-US" sz="5299">
                <a:solidFill>
                  <a:srgbClr val="F80000"/>
                </a:solidFill>
                <a:latin typeface="Crimson Pro"/>
              </a:rPr>
              <a:t> </a:t>
            </a:r>
            <a:r>
              <a:rPr lang="en-US" sz="5299">
                <a:solidFill>
                  <a:srgbClr val="000000"/>
                </a:solidFill>
                <a:latin typeface="Crimson Pro"/>
              </a:rPr>
              <a:t>là một số nguyên dương được chọn trước (thông thường là 5 hoặc 10, nhưng có thể thay đổi tùy thuộc vào bài toán cụ thể). </a:t>
            </a:r>
          </a:p>
        </p:txBody>
      </p:sp>
    </p:spTree>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419100"/>
            <a:ext cx="3302342" cy="1209675"/>
          </a:xfrm>
          <a:prstGeom prst="rect">
            <a:avLst/>
          </a:prstGeom>
        </p:spPr>
        <p:txBody>
          <a:bodyPr lIns="0" tIns="0" rIns="0" bIns="0" rtlCol="0" anchor="t">
            <a:spAutoFit/>
          </a:bodyPr>
          <a:lstStyle/>
          <a:p>
            <a:pPr>
              <a:lnSpc>
                <a:spcPts val="9479"/>
              </a:lnSpc>
            </a:pPr>
            <a:r>
              <a:rPr lang="en-US" sz="7899">
                <a:solidFill>
                  <a:srgbClr val="000000"/>
                </a:solidFill>
                <a:latin typeface="Crimson Pro Bold"/>
              </a:rPr>
              <a:t>input:</a:t>
            </a:r>
          </a:p>
        </p:txBody>
      </p:sp>
      <p:sp>
        <p:nvSpPr>
          <p:cNvPr id="3" name="TextBox 3"/>
          <p:cNvSpPr txBox="1"/>
          <p:nvPr/>
        </p:nvSpPr>
        <p:spPr>
          <a:xfrm>
            <a:off x="1028700" y="1647825"/>
            <a:ext cx="16230600" cy="8255454"/>
          </a:xfrm>
          <a:prstGeom prst="rect">
            <a:avLst/>
          </a:prstGeom>
        </p:spPr>
        <p:txBody>
          <a:bodyPr lIns="0" tIns="0" rIns="0" bIns="0" rtlCol="0" anchor="t">
            <a:spAutoFit/>
          </a:bodyPr>
          <a:lstStyle/>
          <a:p>
            <a:pPr algn="just">
              <a:lnSpc>
                <a:spcPts val="7260"/>
              </a:lnSpc>
            </a:pPr>
            <a:r>
              <a:rPr lang="en-US" sz="5077">
                <a:solidFill>
                  <a:srgbClr val="F80000"/>
                </a:solidFill>
                <a:latin typeface="Crimson Pro Bold"/>
              </a:rPr>
              <a:t>Dữ liệu huấn luyện:</a:t>
            </a:r>
            <a:r>
              <a:rPr lang="en-US" sz="5077">
                <a:solidFill>
                  <a:srgbClr val="000000"/>
                </a:solidFill>
                <a:latin typeface="Crimson Pro"/>
              </a:rPr>
              <a:t> Tập dữ liệu ban đầu được chia thành K phần bằng nhau (gọi là "folds"). Mỗi phần sẽ được sử dụng như tập kiểm tra trong một lượt kiểm tra còn lại được sử dụng để huấn luyện mô hình.</a:t>
            </a:r>
          </a:p>
          <a:p>
            <a:pPr algn="just">
              <a:lnSpc>
                <a:spcPts val="7260"/>
              </a:lnSpc>
            </a:pPr>
            <a:r>
              <a:rPr lang="en-US" sz="5077">
                <a:solidFill>
                  <a:srgbClr val="F80000"/>
                </a:solidFill>
                <a:latin typeface="Crimson Pro Bold"/>
              </a:rPr>
              <a:t>Số lượng folds (K)</a:t>
            </a:r>
            <a:r>
              <a:rPr lang="en-US" sz="5077">
                <a:solidFill>
                  <a:srgbClr val="F80000"/>
                </a:solidFill>
                <a:latin typeface="Crimson Pro"/>
              </a:rPr>
              <a:t>: </a:t>
            </a:r>
            <a:r>
              <a:rPr lang="en-US" sz="5077">
                <a:solidFill>
                  <a:srgbClr val="000000"/>
                </a:solidFill>
                <a:latin typeface="Crimson Pro"/>
              </a:rPr>
              <a:t>Đây là số phần tập dữ liệu được chia. Thông thường, giá trị K thường được chọn là 5 hoặc 10, nhưng cũng có thể sử dụng các giá trị khác tùy thuộc vào kích thước của tập dữ liệu và nguồn tài nguyên có sẵn.</a:t>
            </a:r>
          </a:p>
          <a:p>
            <a:pPr algn="just">
              <a:lnSpc>
                <a:spcPts val="7260"/>
              </a:lnSpc>
            </a:pPr>
            <a:endParaRPr lang="en-US" sz="5077">
              <a:solidFill>
                <a:srgbClr val="000000"/>
              </a:solidFill>
              <a:latin typeface="Crimson Pro"/>
            </a:endParaRPr>
          </a:p>
        </p:txBody>
      </p:sp>
    </p:spTree>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518557" y="681736"/>
            <a:ext cx="15740743" cy="8234394"/>
          </a:xfrm>
          <a:prstGeom prst="rect">
            <a:avLst/>
          </a:prstGeom>
        </p:spPr>
        <p:txBody>
          <a:bodyPr lIns="0" tIns="0" rIns="0" bIns="0" rtlCol="0" anchor="t">
            <a:spAutoFit/>
          </a:bodyPr>
          <a:lstStyle/>
          <a:p>
            <a:pPr algn="just">
              <a:lnSpc>
                <a:spcPts val="8165"/>
              </a:lnSpc>
            </a:pPr>
            <a:endParaRPr/>
          </a:p>
          <a:p>
            <a:pPr algn="just">
              <a:lnSpc>
                <a:spcPts val="8165"/>
              </a:lnSpc>
            </a:pPr>
            <a:r>
              <a:rPr lang="en-US" sz="5709">
                <a:solidFill>
                  <a:srgbClr val="F80000"/>
                </a:solidFill>
                <a:latin typeface="Crimson Pro Bold"/>
              </a:rPr>
              <a:t>Mô hình machine learning:</a:t>
            </a:r>
            <a:r>
              <a:rPr lang="en-US" sz="5709">
                <a:solidFill>
                  <a:srgbClr val="000000"/>
                </a:solidFill>
                <a:latin typeface="Crimson Pro Bold"/>
              </a:rPr>
              <a:t> </a:t>
            </a:r>
            <a:r>
              <a:rPr lang="en-US" sz="5709">
                <a:solidFill>
                  <a:srgbClr val="000000"/>
                </a:solidFill>
                <a:latin typeface="Crimson Pro"/>
              </a:rPr>
              <a:t>Mô hình mà bạn muốn đánh giá.</a:t>
            </a:r>
          </a:p>
          <a:p>
            <a:pPr algn="just">
              <a:lnSpc>
                <a:spcPts val="8165"/>
              </a:lnSpc>
            </a:pPr>
            <a:r>
              <a:rPr lang="en-US" sz="5709">
                <a:solidFill>
                  <a:srgbClr val="F80000"/>
                </a:solidFill>
                <a:latin typeface="Crimson Pro Bold"/>
              </a:rPr>
              <a:t>Phép đo đánh giá (metric):</a:t>
            </a:r>
            <a:r>
              <a:rPr lang="en-US" sz="5709">
                <a:solidFill>
                  <a:srgbClr val="F80000"/>
                </a:solidFill>
                <a:latin typeface="Crimson Pro"/>
              </a:rPr>
              <a:t> </a:t>
            </a:r>
            <a:r>
              <a:rPr lang="en-US" sz="5709">
                <a:solidFill>
                  <a:srgbClr val="000000"/>
                </a:solidFill>
                <a:latin typeface="Crimson Pro"/>
              </a:rPr>
              <a:t>Đây là phép đo được sử dụng để đánh giá hiệu suất của mô hình trên mỗi fold. </a:t>
            </a:r>
          </a:p>
          <a:p>
            <a:pPr algn="just">
              <a:lnSpc>
                <a:spcPts val="8165"/>
              </a:lnSpc>
            </a:pPr>
            <a:r>
              <a:rPr lang="en-US" sz="5709">
                <a:solidFill>
                  <a:srgbClr val="F80000"/>
                </a:solidFill>
                <a:latin typeface="Crimson Pro Bold"/>
              </a:rPr>
              <a:t>Phương thức chia folds:</a:t>
            </a:r>
            <a:r>
              <a:rPr lang="en-US" sz="5709">
                <a:solidFill>
                  <a:srgbClr val="000000"/>
                </a:solidFill>
                <a:latin typeface="Crimson Pro Bold"/>
              </a:rPr>
              <a:t> </a:t>
            </a:r>
            <a:r>
              <a:rPr lang="en-US" sz="5709">
                <a:solidFill>
                  <a:srgbClr val="000000"/>
                </a:solidFill>
                <a:latin typeface="Crimson Pro"/>
              </a:rPr>
              <a:t>Có thể sử dụng các phương thức chia folds khác nhau như stratified, random,... Tùy thuộc vào đặc điểm cụ thể của tập dữ liệu.</a:t>
            </a:r>
          </a:p>
        </p:txBody>
      </p:sp>
    </p:spTree>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4944008" cy="10287000"/>
          </a:xfrm>
          <a:custGeom>
            <a:avLst/>
            <a:gdLst/>
            <a:ahLst/>
            <a:cxnLst/>
            <a:rect l="l" t="t" r="r" b="b"/>
            <a:pathLst>
              <a:path w="4944008" h="10287000">
                <a:moveTo>
                  <a:pt x="0" y="0"/>
                </a:moveTo>
                <a:lnTo>
                  <a:pt x="4944008" y="0"/>
                </a:lnTo>
                <a:lnTo>
                  <a:pt x="4944008" y="10287000"/>
                </a:lnTo>
                <a:lnTo>
                  <a:pt x="0" y="10287000"/>
                </a:lnTo>
                <a:lnTo>
                  <a:pt x="0" y="0"/>
                </a:lnTo>
                <a:close/>
              </a:path>
            </a:pathLst>
          </a:custGeom>
          <a:blipFill>
            <a:blip r:embed="rId2"/>
            <a:stretch>
              <a:fillRect l="-30586" r="-8127"/>
            </a:stretch>
          </a:blipFill>
        </p:spPr>
      </p:sp>
      <p:sp>
        <p:nvSpPr>
          <p:cNvPr id="3" name="TextBox 3"/>
          <p:cNvSpPr txBox="1"/>
          <p:nvPr/>
        </p:nvSpPr>
        <p:spPr>
          <a:xfrm>
            <a:off x="5503261" y="1056472"/>
            <a:ext cx="10218320" cy="4435961"/>
          </a:xfrm>
          <a:prstGeom prst="rect">
            <a:avLst/>
          </a:prstGeom>
        </p:spPr>
        <p:txBody>
          <a:bodyPr lIns="0" tIns="0" rIns="0" bIns="0" rtlCol="0" anchor="t">
            <a:spAutoFit/>
          </a:bodyPr>
          <a:lstStyle/>
          <a:p>
            <a:pPr>
              <a:lnSpc>
                <a:spcPts val="11637"/>
              </a:lnSpc>
            </a:pPr>
            <a:r>
              <a:rPr lang="en-US" sz="9617" spc="-192">
                <a:solidFill>
                  <a:srgbClr val="393939"/>
                </a:solidFill>
                <a:latin typeface="Crimson Pro Bold"/>
              </a:rPr>
              <a:t>dự đoán Tuyển sinh sau đại học từ góc độ của Ấn Độ.</a:t>
            </a:r>
          </a:p>
        </p:txBody>
      </p:sp>
      <p:sp>
        <p:nvSpPr>
          <p:cNvPr id="4" name="TextBox 4"/>
          <p:cNvSpPr txBox="1"/>
          <p:nvPr/>
        </p:nvSpPr>
        <p:spPr>
          <a:xfrm>
            <a:off x="5503261" y="5321427"/>
            <a:ext cx="12784739" cy="3657600"/>
          </a:xfrm>
          <a:prstGeom prst="rect">
            <a:avLst/>
          </a:prstGeom>
        </p:spPr>
        <p:txBody>
          <a:bodyPr lIns="0" tIns="0" rIns="0" bIns="0" rtlCol="0" anchor="t">
            <a:spAutoFit/>
          </a:bodyPr>
          <a:lstStyle/>
          <a:p>
            <a:pPr>
              <a:lnSpc>
                <a:spcPts val="9668"/>
              </a:lnSpc>
            </a:pPr>
            <a:r>
              <a:rPr lang="en-US" sz="8057" spc="-161">
                <a:solidFill>
                  <a:srgbClr val="393939"/>
                </a:solidFill>
                <a:latin typeface="Crimson Pro"/>
              </a:rPr>
              <a:t>thực hiện phương pháp </a:t>
            </a:r>
          </a:p>
          <a:p>
            <a:pPr>
              <a:lnSpc>
                <a:spcPts val="9668"/>
              </a:lnSpc>
            </a:pPr>
            <a:r>
              <a:rPr lang="en-US" sz="8057" spc="-161">
                <a:solidFill>
                  <a:srgbClr val="393939"/>
                </a:solidFill>
                <a:latin typeface="Crimson Pro"/>
              </a:rPr>
              <a:t>Hồi quy tuyến tính, Lasso,</a:t>
            </a:r>
          </a:p>
          <a:p>
            <a:pPr>
              <a:lnSpc>
                <a:spcPts val="9668"/>
              </a:lnSpc>
            </a:pPr>
            <a:r>
              <a:rPr lang="en-US" sz="8057" spc="-161">
                <a:solidFill>
                  <a:srgbClr val="393939"/>
                </a:solidFill>
                <a:latin typeface="Crimson Pro"/>
              </a:rPr>
              <a:t>Ridge và k-fold cross validation</a:t>
            </a:r>
          </a:p>
        </p:txBody>
      </p:sp>
    </p:spTree>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35000"/>
            </a:blip>
            <a:stretch>
              <a:fillRect l="-9617" t="-17030" b="-14388"/>
            </a:stretch>
          </a:blipFill>
        </p:spPr>
      </p:sp>
      <p:sp>
        <p:nvSpPr>
          <p:cNvPr id="3" name="TextBox 3"/>
          <p:cNvSpPr txBox="1"/>
          <p:nvPr/>
        </p:nvSpPr>
        <p:spPr>
          <a:xfrm>
            <a:off x="1028700" y="2500993"/>
            <a:ext cx="14769731" cy="6203183"/>
          </a:xfrm>
          <a:prstGeom prst="rect">
            <a:avLst/>
          </a:prstGeom>
        </p:spPr>
        <p:txBody>
          <a:bodyPr lIns="0" tIns="0" rIns="0" bIns="0" rtlCol="0" anchor="t">
            <a:spAutoFit/>
          </a:bodyPr>
          <a:lstStyle/>
          <a:p>
            <a:pPr>
              <a:lnSpc>
                <a:spcPts val="7026"/>
              </a:lnSpc>
            </a:pPr>
            <a:r>
              <a:rPr lang="en-US" sz="5620">
                <a:solidFill>
                  <a:srgbClr val="000000"/>
                </a:solidFill>
                <a:latin typeface="Crimson Pro"/>
              </a:rPr>
              <a:t>Kết quả của phương pháp K-fold cross-validation là một tập hợp các giá trị đánh giá hiệu suất của mô hình trên các lượt kiểm tra khác nhau. Thông thường, các giá trị này bao gồm các phép đo đánh giá như Mean Squared Error (MSE), accuracy, F1-score, và nhiều phép đo khác tùy thuộc vào bài toán cụ thể.</a:t>
            </a:r>
          </a:p>
        </p:txBody>
      </p:sp>
      <p:sp>
        <p:nvSpPr>
          <p:cNvPr id="4" name="TextBox 4"/>
          <p:cNvSpPr txBox="1"/>
          <p:nvPr/>
        </p:nvSpPr>
        <p:spPr>
          <a:xfrm>
            <a:off x="1028700" y="971550"/>
            <a:ext cx="3302342" cy="1200150"/>
          </a:xfrm>
          <a:prstGeom prst="rect">
            <a:avLst/>
          </a:prstGeom>
        </p:spPr>
        <p:txBody>
          <a:bodyPr lIns="0" tIns="0" rIns="0" bIns="0" rtlCol="0" anchor="t">
            <a:spAutoFit/>
          </a:bodyPr>
          <a:lstStyle/>
          <a:p>
            <a:pPr>
              <a:lnSpc>
                <a:spcPts val="9359"/>
              </a:lnSpc>
            </a:pPr>
            <a:r>
              <a:rPr lang="en-US" sz="7799">
                <a:solidFill>
                  <a:srgbClr val="000000"/>
                </a:solidFill>
                <a:latin typeface="Crimson Pro Bold"/>
              </a:rPr>
              <a:t>output:</a:t>
            </a:r>
          </a:p>
        </p:txBody>
      </p:sp>
    </p:spTree>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393939"/>
        </a:solidFill>
        <a:effectLst/>
      </p:bgPr>
    </p:bg>
    <p:spTree>
      <p:nvGrpSpPr>
        <p:cNvPr id="1" name=""/>
        <p:cNvGrpSpPr/>
        <p:nvPr/>
      </p:nvGrpSpPr>
      <p:grpSpPr>
        <a:xfrm>
          <a:off x="0" y="0"/>
          <a:ext cx="0" cy="0"/>
          <a:chOff x="0" y="0"/>
          <a:chExt cx="0" cy="0"/>
        </a:xfrm>
      </p:grpSpPr>
      <p:sp>
        <p:nvSpPr>
          <p:cNvPr id="2" name="TextBox 2"/>
          <p:cNvSpPr txBox="1"/>
          <p:nvPr/>
        </p:nvSpPr>
        <p:spPr>
          <a:xfrm>
            <a:off x="6934483" y="1380378"/>
            <a:ext cx="10324817" cy="7746346"/>
          </a:xfrm>
          <a:prstGeom prst="rect">
            <a:avLst/>
          </a:prstGeom>
        </p:spPr>
        <p:txBody>
          <a:bodyPr lIns="0" tIns="0" rIns="0" bIns="0" rtlCol="0" anchor="t">
            <a:spAutoFit/>
          </a:bodyPr>
          <a:lstStyle/>
          <a:p>
            <a:pPr>
              <a:lnSpc>
                <a:spcPts val="6818"/>
              </a:lnSpc>
              <a:spcBef>
                <a:spcPct val="0"/>
              </a:spcBef>
            </a:pPr>
            <a:r>
              <a:rPr lang="en-US" sz="6198">
                <a:solidFill>
                  <a:srgbClr val="FFFFFF"/>
                </a:solidFill>
                <a:latin typeface="Crimson Pro Bold"/>
              </a:rPr>
              <a:t>Ý tưởng của phương pháp K-fold cross-validation là</a:t>
            </a:r>
            <a:r>
              <a:rPr lang="en-US" sz="6198">
                <a:solidFill>
                  <a:srgbClr val="F80000"/>
                </a:solidFill>
                <a:latin typeface="Crimson Pro"/>
              </a:rPr>
              <a:t> </a:t>
            </a:r>
            <a:r>
              <a:rPr lang="en-US" sz="6198">
                <a:solidFill>
                  <a:srgbClr val="FFFFFF"/>
                </a:solidFill>
                <a:latin typeface="Crimson Pro"/>
              </a:rPr>
              <a:t>sử dụng lại dữ liệu huấn luyện để đánh giá hiệu suất của mô hình. Thay vì chia dữ liệu thành hai phần (tập huấn luyện và tập kiểm tra) một cách cố định, ta chia dữ liệu thành K phần nhỏ bằng nhau (gọi là "folds").</a:t>
            </a:r>
          </a:p>
        </p:txBody>
      </p:sp>
      <p:sp>
        <p:nvSpPr>
          <p:cNvPr id="3" name="Freeform 3"/>
          <p:cNvSpPr/>
          <p:nvPr/>
        </p:nvSpPr>
        <p:spPr>
          <a:xfrm>
            <a:off x="741190" y="1464329"/>
            <a:ext cx="5465463" cy="7530818"/>
          </a:xfrm>
          <a:custGeom>
            <a:avLst/>
            <a:gdLst/>
            <a:ahLst/>
            <a:cxnLst/>
            <a:rect l="l" t="t" r="r" b="b"/>
            <a:pathLst>
              <a:path w="5465463" h="7530818">
                <a:moveTo>
                  <a:pt x="0" y="0"/>
                </a:moveTo>
                <a:lnTo>
                  <a:pt x="5465463" y="0"/>
                </a:lnTo>
                <a:lnTo>
                  <a:pt x="5465463" y="7530819"/>
                </a:lnTo>
                <a:lnTo>
                  <a:pt x="0" y="7530819"/>
                </a:lnTo>
                <a:lnTo>
                  <a:pt x="0" y="0"/>
                </a:lnTo>
                <a:close/>
              </a:path>
            </a:pathLst>
          </a:custGeom>
          <a:blipFill>
            <a:blip r:embed="rId2"/>
            <a:stretch>
              <a:fillRect/>
            </a:stretch>
          </a:blipFill>
        </p:spPr>
      </p:sp>
    </p:spTree>
  </p:cSld>
  <p:clrMapOvr>
    <a:masterClrMapping/>
  </p:clrMapOvr>
  <p:transition spd="slow">
    <p:wipe/>
  </p:transition>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E1DBD5"/>
        </a:solidFill>
        <a:effectLst/>
      </p:bgPr>
    </p:bg>
    <p:spTree>
      <p:nvGrpSpPr>
        <p:cNvPr id="1" name=""/>
        <p:cNvGrpSpPr/>
        <p:nvPr/>
      </p:nvGrpSpPr>
      <p:grpSpPr>
        <a:xfrm>
          <a:off x="0" y="0"/>
          <a:ext cx="0" cy="0"/>
          <a:chOff x="0" y="0"/>
          <a:chExt cx="0" cy="0"/>
        </a:xfrm>
      </p:grpSpPr>
      <p:sp>
        <p:nvSpPr>
          <p:cNvPr id="2" name="TextBox 2"/>
          <p:cNvSpPr txBox="1"/>
          <p:nvPr/>
        </p:nvSpPr>
        <p:spPr>
          <a:xfrm>
            <a:off x="1028700" y="914400"/>
            <a:ext cx="12324219" cy="9715616"/>
          </a:xfrm>
          <a:prstGeom prst="rect">
            <a:avLst/>
          </a:prstGeom>
        </p:spPr>
        <p:txBody>
          <a:bodyPr lIns="0" tIns="0" rIns="0" bIns="0" rtlCol="0" anchor="t">
            <a:spAutoFit/>
          </a:bodyPr>
          <a:lstStyle/>
          <a:p>
            <a:pPr>
              <a:lnSpc>
                <a:spcPts val="6988"/>
              </a:lnSpc>
            </a:pPr>
            <a:r>
              <a:rPr lang="en-US" sz="4887" spc="97">
                <a:solidFill>
                  <a:srgbClr val="000000"/>
                </a:solidFill>
                <a:latin typeface="Crimson Pro Bold"/>
              </a:rPr>
              <a:t>Bước 1:</a:t>
            </a:r>
            <a:r>
              <a:rPr lang="en-US" sz="4887" spc="97">
                <a:solidFill>
                  <a:srgbClr val="000000"/>
                </a:solidFill>
                <a:latin typeface="Crimson Pro"/>
              </a:rPr>
              <a:t> Chia toàn bộ tập dữ liệu huấn luyện thành k phần (phương pháp k-fold cross validation).</a:t>
            </a:r>
          </a:p>
          <a:p>
            <a:pPr>
              <a:lnSpc>
                <a:spcPts val="6988"/>
              </a:lnSpc>
            </a:pPr>
            <a:r>
              <a:rPr lang="en-US" sz="4887" spc="97">
                <a:solidFill>
                  <a:srgbClr val="000000"/>
                </a:solidFill>
                <a:latin typeface="Crimson Pro Bold"/>
              </a:rPr>
              <a:t>Bước 2</a:t>
            </a:r>
            <a:r>
              <a:rPr lang="en-US" sz="4887" spc="97">
                <a:solidFill>
                  <a:srgbClr val="000000"/>
                </a:solidFill>
                <a:latin typeface="Crimson Pro"/>
              </a:rPr>
              <a:t>: Chọn ngẫu nhiên k-1 phần làm training data, 1 phần còn lại làm test data. Sử dụng phương pháp học máy đã lựa chọn trên tập training data và test data để xây dựng và đánh giá mô hình. Bước 2 này được làm k lần.</a:t>
            </a:r>
          </a:p>
          <a:p>
            <a:pPr>
              <a:lnSpc>
                <a:spcPts val="6988"/>
              </a:lnSpc>
            </a:pPr>
            <a:r>
              <a:rPr lang="en-US" sz="4887" spc="97">
                <a:solidFill>
                  <a:srgbClr val="000000"/>
                </a:solidFill>
                <a:latin typeface="Crimson Pro Bold"/>
              </a:rPr>
              <a:t>Bước 3:</a:t>
            </a:r>
            <a:r>
              <a:rPr lang="en-US" sz="4887" spc="97">
                <a:solidFill>
                  <a:srgbClr val="000000"/>
                </a:solidFill>
                <a:latin typeface="Crimson Pro"/>
              </a:rPr>
              <a:t> Chọn mô hình có (train error + validation error) là nhỏ nhất.</a:t>
            </a:r>
          </a:p>
          <a:p>
            <a:pPr marL="0" lvl="0" indent="0">
              <a:lnSpc>
                <a:spcPts val="6988"/>
              </a:lnSpc>
            </a:pPr>
            <a:endParaRPr lang="en-US" sz="4887" spc="97">
              <a:solidFill>
                <a:srgbClr val="000000"/>
              </a:solidFill>
              <a:latin typeface="Crimson Pro"/>
            </a:endParaRPr>
          </a:p>
        </p:txBody>
      </p:sp>
      <p:sp>
        <p:nvSpPr>
          <p:cNvPr id="3" name="Freeform 3"/>
          <p:cNvSpPr/>
          <p:nvPr/>
        </p:nvSpPr>
        <p:spPr>
          <a:xfrm>
            <a:off x="16992683" y="4081381"/>
            <a:ext cx="448665" cy="759279"/>
          </a:xfrm>
          <a:custGeom>
            <a:avLst/>
            <a:gdLst/>
            <a:ahLst/>
            <a:cxnLst/>
            <a:rect l="l" t="t" r="r" b="b"/>
            <a:pathLst>
              <a:path w="448665" h="759279">
                <a:moveTo>
                  <a:pt x="0" y="0"/>
                </a:moveTo>
                <a:lnTo>
                  <a:pt x="448665" y="0"/>
                </a:lnTo>
                <a:lnTo>
                  <a:pt x="448665" y="759279"/>
                </a:lnTo>
                <a:lnTo>
                  <a:pt x="0" y="75927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13435469" y="4081381"/>
            <a:ext cx="701298" cy="759279"/>
          </a:xfrm>
          <a:custGeom>
            <a:avLst/>
            <a:gdLst/>
            <a:ahLst/>
            <a:cxnLst/>
            <a:rect l="l" t="t" r="r" b="b"/>
            <a:pathLst>
              <a:path w="701298" h="759279">
                <a:moveTo>
                  <a:pt x="0" y="0"/>
                </a:moveTo>
                <a:lnTo>
                  <a:pt x="701297" y="0"/>
                </a:lnTo>
                <a:lnTo>
                  <a:pt x="701297" y="759279"/>
                </a:lnTo>
                <a:lnTo>
                  <a:pt x="0" y="75927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15270346" y="4081381"/>
            <a:ext cx="434860" cy="759279"/>
          </a:xfrm>
          <a:custGeom>
            <a:avLst/>
            <a:gdLst/>
            <a:ahLst/>
            <a:cxnLst/>
            <a:rect l="l" t="t" r="r" b="b"/>
            <a:pathLst>
              <a:path w="434860" h="759279">
                <a:moveTo>
                  <a:pt x="0" y="0"/>
                </a:moveTo>
                <a:lnTo>
                  <a:pt x="434860" y="0"/>
                </a:lnTo>
                <a:lnTo>
                  <a:pt x="434860" y="759279"/>
                </a:lnTo>
                <a:lnTo>
                  <a:pt x="0" y="75927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a:off x="16939250" y="6866751"/>
            <a:ext cx="579813" cy="759279"/>
          </a:xfrm>
          <a:custGeom>
            <a:avLst/>
            <a:gdLst/>
            <a:ahLst/>
            <a:cxnLst/>
            <a:rect l="l" t="t" r="r" b="b"/>
            <a:pathLst>
              <a:path w="579813" h="759279">
                <a:moveTo>
                  <a:pt x="0" y="0"/>
                </a:moveTo>
                <a:lnTo>
                  <a:pt x="579813" y="0"/>
                </a:lnTo>
                <a:lnTo>
                  <a:pt x="579813" y="759279"/>
                </a:lnTo>
                <a:lnTo>
                  <a:pt x="0" y="75927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7" name="Freeform 7"/>
          <p:cNvSpPr/>
          <p:nvPr/>
        </p:nvSpPr>
        <p:spPr>
          <a:xfrm>
            <a:off x="13522847" y="6866751"/>
            <a:ext cx="550823" cy="759279"/>
          </a:xfrm>
          <a:custGeom>
            <a:avLst/>
            <a:gdLst/>
            <a:ahLst/>
            <a:cxnLst/>
            <a:rect l="l" t="t" r="r" b="b"/>
            <a:pathLst>
              <a:path w="550823" h="759279">
                <a:moveTo>
                  <a:pt x="0" y="0"/>
                </a:moveTo>
                <a:lnTo>
                  <a:pt x="550823" y="0"/>
                </a:lnTo>
                <a:lnTo>
                  <a:pt x="550823" y="759279"/>
                </a:lnTo>
                <a:lnTo>
                  <a:pt x="0" y="759279"/>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8" name="Freeform 8"/>
          <p:cNvSpPr/>
          <p:nvPr/>
        </p:nvSpPr>
        <p:spPr>
          <a:xfrm>
            <a:off x="15216913" y="6866751"/>
            <a:ext cx="566008" cy="759279"/>
          </a:xfrm>
          <a:custGeom>
            <a:avLst/>
            <a:gdLst/>
            <a:ahLst/>
            <a:cxnLst/>
            <a:rect l="l" t="t" r="r" b="b"/>
            <a:pathLst>
              <a:path w="566008" h="759279">
                <a:moveTo>
                  <a:pt x="0" y="0"/>
                </a:moveTo>
                <a:lnTo>
                  <a:pt x="566008" y="0"/>
                </a:lnTo>
                <a:lnTo>
                  <a:pt x="566008" y="759279"/>
                </a:lnTo>
                <a:lnTo>
                  <a:pt x="0" y="759279"/>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9" name="Freeform 9"/>
          <p:cNvSpPr/>
          <p:nvPr/>
        </p:nvSpPr>
        <p:spPr>
          <a:xfrm>
            <a:off x="16842898" y="5474066"/>
            <a:ext cx="748235" cy="759279"/>
          </a:xfrm>
          <a:custGeom>
            <a:avLst/>
            <a:gdLst/>
            <a:ahLst/>
            <a:cxnLst/>
            <a:rect l="l" t="t" r="r" b="b"/>
            <a:pathLst>
              <a:path w="748235" h="759279">
                <a:moveTo>
                  <a:pt x="0" y="0"/>
                </a:moveTo>
                <a:lnTo>
                  <a:pt x="748235" y="0"/>
                </a:lnTo>
                <a:lnTo>
                  <a:pt x="748235" y="759279"/>
                </a:lnTo>
                <a:lnTo>
                  <a:pt x="0" y="759279"/>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10" name="Freeform 10"/>
          <p:cNvSpPr/>
          <p:nvPr/>
        </p:nvSpPr>
        <p:spPr>
          <a:xfrm>
            <a:off x="13352919" y="5474066"/>
            <a:ext cx="866397" cy="759279"/>
          </a:xfrm>
          <a:custGeom>
            <a:avLst/>
            <a:gdLst/>
            <a:ahLst/>
            <a:cxnLst/>
            <a:rect l="l" t="t" r="r" b="b"/>
            <a:pathLst>
              <a:path w="866397" h="759279">
                <a:moveTo>
                  <a:pt x="0" y="0"/>
                </a:moveTo>
                <a:lnTo>
                  <a:pt x="866397" y="0"/>
                </a:lnTo>
                <a:lnTo>
                  <a:pt x="866397" y="759279"/>
                </a:lnTo>
                <a:lnTo>
                  <a:pt x="0" y="759279"/>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sp>
        <p:nvSpPr>
          <p:cNvPr id="11" name="Freeform 11"/>
          <p:cNvSpPr/>
          <p:nvPr/>
        </p:nvSpPr>
        <p:spPr>
          <a:xfrm>
            <a:off x="15284151" y="5474066"/>
            <a:ext cx="407250" cy="759279"/>
          </a:xfrm>
          <a:custGeom>
            <a:avLst/>
            <a:gdLst/>
            <a:ahLst/>
            <a:cxnLst/>
            <a:rect l="l" t="t" r="r" b="b"/>
            <a:pathLst>
              <a:path w="407250" h="759279">
                <a:moveTo>
                  <a:pt x="0" y="0"/>
                </a:moveTo>
                <a:lnTo>
                  <a:pt x="407250" y="0"/>
                </a:lnTo>
                <a:lnTo>
                  <a:pt x="407250" y="759279"/>
                </a:lnTo>
                <a:lnTo>
                  <a:pt x="0" y="759279"/>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sp>
      <p:sp>
        <p:nvSpPr>
          <p:cNvPr id="12" name="Freeform 12"/>
          <p:cNvSpPr/>
          <p:nvPr/>
        </p:nvSpPr>
        <p:spPr>
          <a:xfrm>
            <a:off x="16923892" y="2655336"/>
            <a:ext cx="586247" cy="749851"/>
          </a:xfrm>
          <a:custGeom>
            <a:avLst/>
            <a:gdLst/>
            <a:ahLst/>
            <a:cxnLst/>
            <a:rect l="l" t="t" r="r" b="b"/>
            <a:pathLst>
              <a:path w="586247" h="749851">
                <a:moveTo>
                  <a:pt x="0" y="0"/>
                </a:moveTo>
                <a:lnTo>
                  <a:pt x="586247" y="0"/>
                </a:lnTo>
                <a:lnTo>
                  <a:pt x="586247" y="749850"/>
                </a:lnTo>
                <a:lnTo>
                  <a:pt x="0" y="749850"/>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sp>
      <p:sp>
        <p:nvSpPr>
          <p:cNvPr id="13" name="Freeform 13"/>
          <p:cNvSpPr/>
          <p:nvPr/>
        </p:nvSpPr>
        <p:spPr>
          <a:xfrm>
            <a:off x="13397777" y="2655336"/>
            <a:ext cx="776682" cy="749851"/>
          </a:xfrm>
          <a:custGeom>
            <a:avLst/>
            <a:gdLst/>
            <a:ahLst/>
            <a:cxnLst/>
            <a:rect l="l" t="t" r="r" b="b"/>
            <a:pathLst>
              <a:path w="776682" h="749851">
                <a:moveTo>
                  <a:pt x="0" y="0"/>
                </a:moveTo>
                <a:lnTo>
                  <a:pt x="776681" y="0"/>
                </a:lnTo>
                <a:lnTo>
                  <a:pt x="776681" y="749850"/>
                </a:lnTo>
                <a:lnTo>
                  <a:pt x="0" y="749850"/>
                </a:lnTo>
                <a:lnTo>
                  <a:pt x="0" y="0"/>
                </a:lnTo>
                <a:close/>
              </a:path>
            </a:pathLst>
          </a:custGeom>
          <a:blipFill>
            <a:blip r:embed="rId22">
              <a:extLst>
                <a:ext uri="{96DAC541-7B7A-43D3-8B79-37D633B846F1}">
                  <asvg:svgBlip xmlns:asvg="http://schemas.microsoft.com/office/drawing/2016/SVG/main" r:embed="rId23"/>
                </a:ext>
              </a:extLst>
            </a:blip>
            <a:stretch>
              <a:fillRect/>
            </a:stretch>
          </a:blipFill>
        </p:spPr>
      </p:sp>
      <p:sp>
        <p:nvSpPr>
          <p:cNvPr id="14" name="Freeform 14"/>
          <p:cNvSpPr/>
          <p:nvPr/>
        </p:nvSpPr>
        <p:spPr>
          <a:xfrm>
            <a:off x="15260776" y="2655336"/>
            <a:ext cx="454001" cy="749851"/>
          </a:xfrm>
          <a:custGeom>
            <a:avLst/>
            <a:gdLst/>
            <a:ahLst/>
            <a:cxnLst/>
            <a:rect l="l" t="t" r="r" b="b"/>
            <a:pathLst>
              <a:path w="454001" h="749851">
                <a:moveTo>
                  <a:pt x="0" y="0"/>
                </a:moveTo>
                <a:lnTo>
                  <a:pt x="454000" y="0"/>
                </a:lnTo>
                <a:lnTo>
                  <a:pt x="454000" y="749850"/>
                </a:lnTo>
                <a:lnTo>
                  <a:pt x="0" y="749850"/>
                </a:lnTo>
                <a:lnTo>
                  <a:pt x="0" y="0"/>
                </a:lnTo>
                <a:close/>
              </a:path>
            </a:pathLst>
          </a:custGeom>
          <a:blipFill>
            <a:blip r:embed="rId24">
              <a:extLst>
                <a:ext uri="{96DAC541-7B7A-43D3-8B79-37D633B846F1}">
                  <asvg:svgBlip xmlns:asvg="http://schemas.microsoft.com/office/drawing/2016/SVG/main" r:embed="rId25"/>
                </a:ext>
              </a:extLst>
            </a:blip>
            <a:stretch>
              <a:fillRect/>
            </a:stretch>
          </a:blipFill>
        </p:spPr>
      </p:sp>
      <p:sp>
        <p:nvSpPr>
          <p:cNvPr id="15" name="Freeform 15"/>
          <p:cNvSpPr/>
          <p:nvPr/>
        </p:nvSpPr>
        <p:spPr>
          <a:xfrm>
            <a:off x="16738029" y="1219987"/>
            <a:ext cx="921560" cy="759030"/>
          </a:xfrm>
          <a:custGeom>
            <a:avLst/>
            <a:gdLst/>
            <a:ahLst/>
            <a:cxnLst/>
            <a:rect l="l" t="t" r="r" b="b"/>
            <a:pathLst>
              <a:path w="921560" h="759030">
                <a:moveTo>
                  <a:pt x="0" y="0"/>
                </a:moveTo>
                <a:lnTo>
                  <a:pt x="921560" y="0"/>
                </a:lnTo>
                <a:lnTo>
                  <a:pt x="921560" y="759030"/>
                </a:lnTo>
                <a:lnTo>
                  <a:pt x="0" y="759030"/>
                </a:lnTo>
                <a:lnTo>
                  <a:pt x="0" y="0"/>
                </a:lnTo>
                <a:close/>
              </a:path>
            </a:pathLst>
          </a:custGeom>
          <a:blipFill>
            <a:blip r:embed="rId26">
              <a:extLst>
                <a:ext uri="{96DAC541-7B7A-43D3-8B79-37D633B846F1}">
                  <asvg:svgBlip xmlns:asvg="http://schemas.microsoft.com/office/drawing/2016/SVG/main" r:embed="rId27"/>
                </a:ext>
              </a:extLst>
            </a:blip>
            <a:stretch>
              <a:fillRect/>
            </a:stretch>
          </a:blipFill>
        </p:spPr>
      </p:sp>
      <p:sp>
        <p:nvSpPr>
          <p:cNvPr id="16" name="Freeform 16"/>
          <p:cNvSpPr/>
          <p:nvPr/>
        </p:nvSpPr>
        <p:spPr>
          <a:xfrm>
            <a:off x="13353757" y="1219987"/>
            <a:ext cx="828307" cy="759030"/>
          </a:xfrm>
          <a:custGeom>
            <a:avLst/>
            <a:gdLst/>
            <a:ahLst/>
            <a:cxnLst/>
            <a:rect l="l" t="t" r="r" b="b"/>
            <a:pathLst>
              <a:path w="828307" h="759030">
                <a:moveTo>
                  <a:pt x="0" y="0"/>
                </a:moveTo>
                <a:lnTo>
                  <a:pt x="828307" y="0"/>
                </a:lnTo>
                <a:lnTo>
                  <a:pt x="828307" y="759030"/>
                </a:lnTo>
                <a:lnTo>
                  <a:pt x="0" y="759030"/>
                </a:lnTo>
                <a:lnTo>
                  <a:pt x="0" y="0"/>
                </a:lnTo>
                <a:close/>
              </a:path>
            </a:pathLst>
          </a:custGeom>
          <a:blipFill>
            <a:blip r:embed="rId28">
              <a:extLst>
                <a:ext uri="{96DAC541-7B7A-43D3-8B79-37D633B846F1}">
                  <asvg:svgBlip xmlns:asvg="http://schemas.microsoft.com/office/drawing/2016/SVG/main" r:embed="rId29"/>
                </a:ext>
              </a:extLst>
            </a:blip>
            <a:stretch>
              <a:fillRect/>
            </a:stretch>
          </a:blipFill>
        </p:spPr>
      </p:sp>
      <p:sp>
        <p:nvSpPr>
          <p:cNvPr id="17" name="Freeform 17"/>
          <p:cNvSpPr/>
          <p:nvPr/>
        </p:nvSpPr>
        <p:spPr>
          <a:xfrm>
            <a:off x="15167337" y="1219987"/>
            <a:ext cx="604464" cy="759030"/>
          </a:xfrm>
          <a:custGeom>
            <a:avLst/>
            <a:gdLst/>
            <a:ahLst/>
            <a:cxnLst/>
            <a:rect l="l" t="t" r="r" b="b"/>
            <a:pathLst>
              <a:path w="604464" h="759030">
                <a:moveTo>
                  <a:pt x="0" y="0"/>
                </a:moveTo>
                <a:lnTo>
                  <a:pt x="604464" y="0"/>
                </a:lnTo>
                <a:lnTo>
                  <a:pt x="604464" y="759030"/>
                </a:lnTo>
                <a:lnTo>
                  <a:pt x="0" y="759030"/>
                </a:lnTo>
                <a:lnTo>
                  <a:pt x="0" y="0"/>
                </a:lnTo>
                <a:close/>
              </a:path>
            </a:pathLst>
          </a:custGeom>
          <a:blipFill>
            <a:blip r:embed="rId30">
              <a:extLst>
                <a:ext uri="{96DAC541-7B7A-43D3-8B79-37D633B846F1}">
                  <asvg:svgBlip xmlns:asvg="http://schemas.microsoft.com/office/drawing/2016/SVG/main" r:embed="rId31"/>
                </a:ext>
              </a:extLst>
            </a:blip>
            <a:stretch>
              <a:fillRect/>
            </a:stretch>
          </a:blipFill>
        </p:spPr>
      </p:sp>
      <p:sp>
        <p:nvSpPr>
          <p:cNvPr id="18" name="Freeform 18"/>
          <p:cNvSpPr/>
          <p:nvPr/>
        </p:nvSpPr>
        <p:spPr>
          <a:xfrm>
            <a:off x="13333403" y="8468897"/>
            <a:ext cx="978006" cy="906879"/>
          </a:xfrm>
          <a:custGeom>
            <a:avLst/>
            <a:gdLst/>
            <a:ahLst/>
            <a:cxnLst/>
            <a:rect l="l" t="t" r="r" b="b"/>
            <a:pathLst>
              <a:path w="978006" h="906879">
                <a:moveTo>
                  <a:pt x="0" y="0"/>
                </a:moveTo>
                <a:lnTo>
                  <a:pt x="978007" y="0"/>
                </a:lnTo>
                <a:lnTo>
                  <a:pt x="978007" y="906879"/>
                </a:lnTo>
                <a:lnTo>
                  <a:pt x="0" y="906879"/>
                </a:lnTo>
                <a:lnTo>
                  <a:pt x="0" y="0"/>
                </a:lnTo>
                <a:close/>
              </a:path>
            </a:pathLst>
          </a:custGeom>
          <a:blipFill>
            <a:blip r:embed="rId32">
              <a:extLst>
                <a:ext uri="{96DAC541-7B7A-43D3-8B79-37D633B846F1}">
                  <asvg:svgBlip xmlns:asvg="http://schemas.microsoft.com/office/drawing/2016/SVG/main" r:embed="rId33"/>
                </a:ext>
              </a:extLst>
            </a:blip>
            <a:stretch>
              <a:fillRect/>
            </a:stretch>
          </a:blipFill>
        </p:spPr>
      </p:sp>
      <p:sp>
        <p:nvSpPr>
          <p:cNvPr id="19" name="Freeform 19"/>
          <p:cNvSpPr/>
          <p:nvPr/>
        </p:nvSpPr>
        <p:spPr>
          <a:xfrm>
            <a:off x="15284151" y="8551559"/>
            <a:ext cx="620411" cy="824217"/>
          </a:xfrm>
          <a:custGeom>
            <a:avLst/>
            <a:gdLst/>
            <a:ahLst/>
            <a:cxnLst/>
            <a:rect l="l" t="t" r="r" b="b"/>
            <a:pathLst>
              <a:path w="620411" h="824217">
                <a:moveTo>
                  <a:pt x="0" y="0"/>
                </a:moveTo>
                <a:lnTo>
                  <a:pt x="620411" y="0"/>
                </a:lnTo>
                <a:lnTo>
                  <a:pt x="620411" y="824217"/>
                </a:lnTo>
                <a:lnTo>
                  <a:pt x="0" y="824217"/>
                </a:lnTo>
                <a:lnTo>
                  <a:pt x="0" y="0"/>
                </a:lnTo>
                <a:close/>
              </a:path>
            </a:pathLst>
          </a:custGeom>
          <a:blipFill>
            <a:blip r:embed="rId34">
              <a:extLst>
                <a:ext uri="{96DAC541-7B7A-43D3-8B79-37D633B846F1}">
                  <asvg:svgBlip xmlns:asvg="http://schemas.microsoft.com/office/drawing/2016/SVG/main" r:embed="rId35"/>
                </a:ext>
              </a:extLst>
            </a:blip>
            <a:stretch>
              <a:fillRect/>
            </a:stretch>
          </a:blipFill>
        </p:spPr>
      </p:sp>
      <p:sp>
        <p:nvSpPr>
          <p:cNvPr id="20" name="Freeform 20"/>
          <p:cNvSpPr/>
          <p:nvPr/>
        </p:nvSpPr>
        <p:spPr>
          <a:xfrm>
            <a:off x="16898959" y="8620530"/>
            <a:ext cx="824217" cy="824217"/>
          </a:xfrm>
          <a:custGeom>
            <a:avLst/>
            <a:gdLst/>
            <a:ahLst/>
            <a:cxnLst/>
            <a:rect l="l" t="t" r="r" b="b"/>
            <a:pathLst>
              <a:path w="824217" h="824217">
                <a:moveTo>
                  <a:pt x="0" y="0"/>
                </a:moveTo>
                <a:lnTo>
                  <a:pt x="824217" y="0"/>
                </a:lnTo>
                <a:lnTo>
                  <a:pt x="824217" y="824217"/>
                </a:lnTo>
                <a:lnTo>
                  <a:pt x="0" y="824217"/>
                </a:lnTo>
                <a:lnTo>
                  <a:pt x="0" y="0"/>
                </a:lnTo>
                <a:close/>
              </a:path>
            </a:pathLst>
          </a:custGeom>
          <a:blipFill>
            <a:blip r:embed="rId36">
              <a:extLst>
                <a:ext uri="{96DAC541-7B7A-43D3-8B79-37D633B846F1}">
                  <asvg:svgBlip xmlns:asvg="http://schemas.microsoft.com/office/drawing/2016/SVG/main" r:embed="rId37"/>
                </a:ext>
              </a:extLst>
            </a:blip>
            <a:stretch>
              <a:fillRect/>
            </a:stretch>
          </a:blipFill>
        </p:spPr>
      </p:sp>
    </p:spTree>
  </p:cSld>
  <p:clrMapOvr>
    <a:masterClrMapping/>
  </p:clrMapOvr>
  <p:transition spd="slow">
    <p:wip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28700" y="497931"/>
            <a:ext cx="16230600" cy="9480663"/>
          </a:xfrm>
          <a:prstGeom prst="rect">
            <a:avLst/>
          </a:prstGeom>
          <a:solidFill>
            <a:srgbClr val="FFFFFF"/>
          </a:solidFill>
        </p:spPr>
      </p:sp>
      <p:grpSp>
        <p:nvGrpSpPr>
          <p:cNvPr id="3" name="Group 3"/>
          <p:cNvGrpSpPr/>
          <p:nvPr/>
        </p:nvGrpSpPr>
        <p:grpSpPr>
          <a:xfrm>
            <a:off x="1028700" y="455916"/>
            <a:ext cx="3258942" cy="572784"/>
            <a:chOff x="0" y="0"/>
            <a:chExt cx="4345256" cy="763712"/>
          </a:xfrm>
        </p:grpSpPr>
        <p:grpSp>
          <p:nvGrpSpPr>
            <p:cNvPr id="4" name="Group 4"/>
            <p:cNvGrpSpPr>
              <a:grpSpLocks noChangeAspect="1"/>
            </p:cNvGrpSpPr>
            <p:nvPr/>
          </p:nvGrpSpPr>
          <p:grpSpPr>
            <a:xfrm>
              <a:off x="0" y="0"/>
              <a:ext cx="4345256" cy="763712"/>
              <a:chOff x="0" y="0"/>
              <a:chExt cx="9525000" cy="1674091"/>
            </a:xfrm>
          </p:grpSpPr>
          <p:sp>
            <p:nvSpPr>
              <p:cNvPr id="5" name="Freeform 5"/>
              <p:cNvSpPr/>
              <p:nvPr/>
            </p:nvSpPr>
            <p:spPr>
              <a:xfrm>
                <a:off x="36310" y="56683"/>
                <a:ext cx="2848321" cy="1617408"/>
              </a:xfrm>
              <a:custGeom>
                <a:avLst/>
                <a:gdLst/>
                <a:ahLst/>
                <a:cxnLst/>
                <a:rect l="l" t="t" r="r" b="b"/>
                <a:pathLst>
                  <a:path w="2848321" h="1617408">
                    <a:moveTo>
                      <a:pt x="598690" y="1617408"/>
                    </a:moveTo>
                    <a:cubicBezTo>
                      <a:pt x="929294" y="1617408"/>
                      <a:pt x="1197322" y="1336622"/>
                      <a:pt x="1197322" y="990143"/>
                    </a:cubicBezTo>
                    <a:cubicBezTo>
                      <a:pt x="1197322" y="699948"/>
                      <a:pt x="777240" y="180692"/>
                      <a:pt x="640831" y="19748"/>
                    </a:cubicBezTo>
                    <a:cubicBezTo>
                      <a:pt x="630400" y="7235"/>
                      <a:pt x="614951" y="0"/>
                      <a:pt x="598661" y="0"/>
                    </a:cubicBezTo>
                    <a:cubicBezTo>
                      <a:pt x="582371" y="0"/>
                      <a:pt x="566922" y="7235"/>
                      <a:pt x="556491" y="19748"/>
                    </a:cubicBezTo>
                    <a:cubicBezTo>
                      <a:pt x="420140" y="180749"/>
                      <a:pt x="0" y="700006"/>
                      <a:pt x="0" y="990201"/>
                    </a:cubicBezTo>
                    <a:cubicBezTo>
                      <a:pt x="58" y="1336622"/>
                      <a:pt x="268028" y="1617408"/>
                      <a:pt x="598690" y="1617408"/>
                    </a:cubicBezTo>
                    <a:close/>
                    <a:moveTo>
                      <a:pt x="1090180" y="990143"/>
                    </a:moveTo>
                    <a:cubicBezTo>
                      <a:pt x="1090180" y="1290210"/>
                      <a:pt x="860252" y="1515577"/>
                      <a:pt x="598690" y="1515577"/>
                    </a:cubicBezTo>
                    <a:cubicBezTo>
                      <a:pt x="588347" y="1515623"/>
                      <a:pt x="578770" y="1510132"/>
                      <a:pt x="573586" y="1501183"/>
                    </a:cubicBezTo>
                    <a:cubicBezTo>
                      <a:pt x="568401" y="1492233"/>
                      <a:pt x="568401" y="1481194"/>
                      <a:pt x="573586" y="1472244"/>
                    </a:cubicBezTo>
                    <a:cubicBezTo>
                      <a:pt x="578770" y="1463295"/>
                      <a:pt x="588347" y="1457804"/>
                      <a:pt x="598690" y="1457850"/>
                    </a:cubicBezTo>
                    <a:cubicBezTo>
                      <a:pt x="826251" y="1457850"/>
                      <a:pt x="1032453" y="1260480"/>
                      <a:pt x="1032453" y="990143"/>
                    </a:cubicBezTo>
                    <a:cubicBezTo>
                      <a:pt x="1032407" y="979801"/>
                      <a:pt x="1037898" y="970224"/>
                      <a:pt x="1046847" y="965039"/>
                    </a:cubicBezTo>
                    <a:cubicBezTo>
                      <a:pt x="1055797" y="959854"/>
                      <a:pt x="1066836" y="959854"/>
                      <a:pt x="1075786" y="965039"/>
                    </a:cubicBezTo>
                    <a:cubicBezTo>
                      <a:pt x="1084735" y="970224"/>
                      <a:pt x="1090226" y="979801"/>
                      <a:pt x="1090180" y="990143"/>
                    </a:cubicBezTo>
                    <a:close/>
                    <a:moveTo>
                      <a:pt x="2249690" y="1617408"/>
                    </a:moveTo>
                    <a:cubicBezTo>
                      <a:pt x="2580294" y="1617408"/>
                      <a:pt x="2848322" y="1336622"/>
                      <a:pt x="2848322" y="990143"/>
                    </a:cubicBezTo>
                    <a:cubicBezTo>
                      <a:pt x="2848322" y="699948"/>
                      <a:pt x="2428241" y="180692"/>
                      <a:pt x="2291831" y="19748"/>
                    </a:cubicBezTo>
                    <a:cubicBezTo>
                      <a:pt x="2281400" y="7235"/>
                      <a:pt x="2265951" y="0"/>
                      <a:pt x="2249661" y="0"/>
                    </a:cubicBezTo>
                    <a:cubicBezTo>
                      <a:pt x="2233371" y="0"/>
                      <a:pt x="2217922" y="7235"/>
                      <a:pt x="2207491" y="19748"/>
                    </a:cubicBezTo>
                    <a:cubicBezTo>
                      <a:pt x="2071139" y="180749"/>
                      <a:pt x="1651000" y="700006"/>
                      <a:pt x="1651000" y="990201"/>
                    </a:cubicBezTo>
                    <a:cubicBezTo>
                      <a:pt x="1651058" y="1336622"/>
                      <a:pt x="1919028" y="1617408"/>
                      <a:pt x="2249690" y="1617408"/>
                    </a:cubicBezTo>
                    <a:close/>
                    <a:moveTo>
                      <a:pt x="2741180" y="990143"/>
                    </a:moveTo>
                    <a:cubicBezTo>
                      <a:pt x="2741180" y="1290210"/>
                      <a:pt x="2511252" y="1515577"/>
                      <a:pt x="2249690" y="1515577"/>
                    </a:cubicBezTo>
                    <a:cubicBezTo>
                      <a:pt x="2239347" y="1515623"/>
                      <a:pt x="2229770" y="1510132"/>
                      <a:pt x="2224586" y="1501183"/>
                    </a:cubicBezTo>
                    <a:cubicBezTo>
                      <a:pt x="2219401" y="1492233"/>
                      <a:pt x="2219401" y="1481194"/>
                      <a:pt x="2224586" y="1472244"/>
                    </a:cubicBezTo>
                    <a:cubicBezTo>
                      <a:pt x="2229770" y="1463295"/>
                      <a:pt x="2239347" y="1457804"/>
                      <a:pt x="2249690" y="1457850"/>
                    </a:cubicBezTo>
                    <a:cubicBezTo>
                      <a:pt x="2477251" y="1457850"/>
                      <a:pt x="2683453" y="1260480"/>
                      <a:pt x="2683453" y="990143"/>
                    </a:cubicBezTo>
                    <a:cubicBezTo>
                      <a:pt x="2683406" y="979801"/>
                      <a:pt x="2688898" y="970224"/>
                      <a:pt x="2697847" y="965039"/>
                    </a:cubicBezTo>
                    <a:cubicBezTo>
                      <a:pt x="2706797" y="959854"/>
                      <a:pt x="2717836" y="959854"/>
                      <a:pt x="2726785" y="965039"/>
                    </a:cubicBezTo>
                    <a:cubicBezTo>
                      <a:pt x="2735735" y="970224"/>
                      <a:pt x="2741226" y="979801"/>
                      <a:pt x="2741180" y="990143"/>
                    </a:cubicBezTo>
                    <a:close/>
                  </a:path>
                </a:pathLst>
              </a:custGeom>
              <a:solidFill>
                <a:srgbClr val="C8BFB7"/>
              </a:solidFill>
            </p:spPr>
          </p:sp>
          <p:sp>
            <p:nvSpPr>
              <p:cNvPr id="6" name="Freeform 6"/>
              <p:cNvSpPr/>
              <p:nvPr/>
            </p:nvSpPr>
            <p:spPr>
              <a:xfrm>
                <a:off x="3338311" y="56683"/>
                <a:ext cx="6150321" cy="1617408"/>
              </a:xfrm>
              <a:custGeom>
                <a:avLst/>
                <a:gdLst/>
                <a:ahLst/>
                <a:cxnLst/>
                <a:rect l="l" t="t" r="r" b="b"/>
                <a:pathLst>
                  <a:path w="6150321" h="1617408">
                    <a:moveTo>
                      <a:pt x="598689" y="1617408"/>
                    </a:moveTo>
                    <a:cubicBezTo>
                      <a:pt x="929293" y="1617408"/>
                      <a:pt x="1197321" y="1336622"/>
                      <a:pt x="1197321" y="990143"/>
                    </a:cubicBezTo>
                    <a:cubicBezTo>
                      <a:pt x="1197321" y="699948"/>
                      <a:pt x="777239" y="180692"/>
                      <a:pt x="640830" y="19748"/>
                    </a:cubicBezTo>
                    <a:cubicBezTo>
                      <a:pt x="630399" y="7235"/>
                      <a:pt x="614950" y="0"/>
                      <a:pt x="598660" y="0"/>
                    </a:cubicBezTo>
                    <a:cubicBezTo>
                      <a:pt x="582370" y="0"/>
                      <a:pt x="566921" y="7235"/>
                      <a:pt x="556490" y="19748"/>
                    </a:cubicBezTo>
                    <a:cubicBezTo>
                      <a:pt x="420139" y="180749"/>
                      <a:pt x="0" y="700006"/>
                      <a:pt x="0" y="990201"/>
                    </a:cubicBezTo>
                    <a:cubicBezTo>
                      <a:pt x="57" y="1336622"/>
                      <a:pt x="268027" y="1617408"/>
                      <a:pt x="598689" y="1617408"/>
                    </a:cubicBezTo>
                    <a:close/>
                    <a:moveTo>
                      <a:pt x="1090179" y="990143"/>
                    </a:moveTo>
                    <a:cubicBezTo>
                      <a:pt x="1090179" y="1290210"/>
                      <a:pt x="860251" y="1515577"/>
                      <a:pt x="598689" y="1515577"/>
                    </a:cubicBezTo>
                    <a:cubicBezTo>
                      <a:pt x="588346" y="1515623"/>
                      <a:pt x="578769" y="1510132"/>
                      <a:pt x="573585" y="1501183"/>
                    </a:cubicBezTo>
                    <a:cubicBezTo>
                      <a:pt x="568400" y="1492233"/>
                      <a:pt x="568400" y="1481194"/>
                      <a:pt x="573585" y="1472244"/>
                    </a:cubicBezTo>
                    <a:cubicBezTo>
                      <a:pt x="578769" y="1463295"/>
                      <a:pt x="588346" y="1457804"/>
                      <a:pt x="598689" y="1457850"/>
                    </a:cubicBezTo>
                    <a:cubicBezTo>
                      <a:pt x="826250" y="1457850"/>
                      <a:pt x="1032452" y="1260480"/>
                      <a:pt x="1032452" y="990143"/>
                    </a:cubicBezTo>
                    <a:cubicBezTo>
                      <a:pt x="1032406" y="979801"/>
                      <a:pt x="1037897" y="970224"/>
                      <a:pt x="1046846" y="965039"/>
                    </a:cubicBezTo>
                    <a:cubicBezTo>
                      <a:pt x="1055796" y="959854"/>
                      <a:pt x="1066835" y="959854"/>
                      <a:pt x="1075785" y="965039"/>
                    </a:cubicBezTo>
                    <a:cubicBezTo>
                      <a:pt x="1084734" y="970224"/>
                      <a:pt x="1090225" y="979801"/>
                      <a:pt x="1090179" y="990143"/>
                    </a:cubicBezTo>
                    <a:close/>
                    <a:moveTo>
                      <a:pt x="2249689" y="1617408"/>
                    </a:moveTo>
                    <a:cubicBezTo>
                      <a:pt x="2580293" y="1617408"/>
                      <a:pt x="2848321" y="1336622"/>
                      <a:pt x="2848321" y="990143"/>
                    </a:cubicBezTo>
                    <a:cubicBezTo>
                      <a:pt x="2848321" y="699948"/>
                      <a:pt x="2428239" y="180692"/>
                      <a:pt x="2291830" y="19748"/>
                    </a:cubicBezTo>
                    <a:cubicBezTo>
                      <a:pt x="2281399" y="7235"/>
                      <a:pt x="2265950" y="0"/>
                      <a:pt x="2249660" y="0"/>
                    </a:cubicBezTo>
                    <a:cubicBezTo>
                      <a:pt x="2233370" y="0"/>
                      <a:pt x="2217921" y="7235"/>
                      <a:pt x="2207490" y="19748"/>
                    </a:cubicBezTo>
                    <a:cubicBezTo>
                      <a:pt x="2071139" y="180749"/>
                      <a:pt x="1651000" y="700006"/>
                      <a:pt x="1651000" y="990201"/>
                    </a:cubicBezTo>
                    <a:cubicBezTo>
                      <a:pt x="1651057" y="1336622"/>
                      <a:pt x="1919027" y="1617408"/>
                      <a:pt x="2249689" y="1617408"/>
                    </a:cubicBezTo>
                    <a:close/>
                    <a:moveTo>
                      <a:pt x="2741179" y="990143"/>
                    </a:moveTo>
                    <a:cubicBezTo>
                      <a:pt x="2741179" y="1290210"/>
                      <a:pt x="2511251" y="1515577"/>
                      <a:pt x="2249689" y="1515577"/>
                    </a:cubicBezTo>
                    <a:cubicBezTo>
                      <a:pt x="2239346" y="1515623"/>
                      <a:pt x="2229769" y="1510132"/>
                      <a:pt x="2224585" y="1501183"/>
                    </a:cubicBezTo>
                    <a:cubicBezTo>
                      <a:pt x="2219400" y="1492233"/>
                      <a:pt x="2219400" y="1481194"/>
                      <a:pt x="2224585" y="1472244"/>
                    </a:cubicBezTo>
                    <a:cubicBezTo>
                      <a:pt x="2229769" y="1463295"/>
                      <a:pt x="2239346" y="1457804"/>
                      <a:pt x="2249689" y="1457850"/>
                    </a:cubicBezTo>
                    <a:cubicBezTo>
                      <a:pt x="2477250" y="1457850"/>
                      <a:pt x="2683452" y="1260480"/>
                      <a:pt x="2683452" y="990143"/>
                    </a:cubicBezTo>
                    <a:cubicBezTo>
                      <a:pt x="2683406" y="979801"/>
                      <a:pt x="2688897" y="970224"/>
                      <a:pt x="2697846" y="965039"/>
                    </a:cubicBezTo>
                    <a:cubicBezTo>
                      <a:pt x="2706796" y="959854"/>
                      <a:pt x="2717835" y="959854"/>
                      <a:pt x="2726785" y="965039"/>
                    </a:cubicBezTo>
                    <a:cubicBezTo>
                      <a:pt x="2735734" y="970224"/>
                      <a:pt x="2741225" y="979801"/>
                      <a:pt x="2741179" y="990143"/>
                    </a:cubicBezTo>
                    <a:close/>
                    <a:moveTo>
                      <a:pt x="3900689" y="1617408"/>
                    </a:moveTo>
                    <a:cubicBezTo>
                      <a:pt x="4231293" y="1617408"/>
                      <a:pt x="4499321" y="1336622"/>
                      <a:pt x="4499321" y="990143"/>
                    </a:cubicBezTo>
                    <a:cubicBezTo>
                      <a:pt x="4499321" y="699948"/>
                      <a:pt x="4079239" y="180692"/>
                      <a:pt x="3942830" y="19748"/>
                    </a:cubicBezTo>
                    <a:cubicBezTo>
                      <a:pt x="3932399" y="7235"/>
                      <a:pt x="3916950" y="0"/>
                      <a:pt x="3900660" y="0"/>
                    </a:cubicBezTo>
                    <a:cubicBezTo>
                      <a:pt x="3884370" y="0"/>
                      <a:pt x="3868920" y="7235"/>
                      <a:pt x="3858490" y="19748"/>
                    </a:cubicBezTo>
                    <a:cubicBezTo>
                      <a:pt x="3722139" y="180749"/>
                      <a:pt x="3301999" y="700006"/>
                      <a:pt x="3301999" y="990201"/>
                    </a:cubicBezTo>
                    <a:cubicBezTo>
                      <a:pt x="3302057" y="1336622"/>
                      <a:pt x="3570027" y="1617408"/>
                      <a:pt x="3900689" y="1617408"/>
                    </a:cubicBezTo>
                    <a:close/>
                    <a:moveTo>
                      <a:pt x="4392179" y="990143"/>
                    </a:moveTo>
                    <a:cubicBezTo>
                      <a:pt x="4392179" y="1290210"/>
                      <a:pt x="4162251" y="1515577"/>
                      <a:pt x="3900689" y="1515577"/>
                    </a:cubicBezTo>
                    <a:cubicBezTo>
                      <a:pt x="3890346" y="1515623"/>
                      <a:pt x="3880769" y="1510132"/>
                      <a:pt x="3875584" y="1501183"/>
                    </a:cubicBezTo>
                    <a:cubicBezTo>
                      <a:pt x="3870400" y="1492233"/>
                      <a:pt x="3870400" y="1481194"/>
                      <a:pt x="3875584" y="1472244"/>
                    </a:cubicBezTo>
                    <a:cubicBezTo>
                      <a:pt x="3880769" y="1463295"/>
                      <a:pt x="3890346" y="1457804"/>
                      <a:pt x="3900689" y="1457850"/>
                    </a:cubicBezTo>
                    <a:cubicBezTo>
                      <a:pt x="4128250" y="1457850"/>
                      <a:pt x="4334452" y="1260480"/>
                      <a:pt x="4334452" y="990143"/>
                    </a:cubicBezTo>
                    <a:cubicBezTo>
                      <a:pt x="4334405" y="979801"/>
                      <a:pt x="4339896" y="970224"/>
                      <a:pt x="4348846" y="965039"/>
                    </a:cubicBezTo>
                    <a:cubicBezTo>
                      <a:pt x="4357796" y="959854"/>
                      <a:pt x="4368835" y="959854"/>
                      <a:pt x="4377785" y="965039"/>
                    </a:cubicBezTo>
                    <a:cubicBezTo>
                      <a:pt x="4386735" y="970224"/>
                      <a:pt x="4392226" y="979801"/>
                      <a:pt x="4392179" y="990143"/>
                    </a:cubicBezTo>
                    <a:close/>
                    <a:moveTo>
                      <a:pt x="5551689" y="1617408"/>
                    </a:moveTo>
                    <a:cubicBezTo>
                      <a:pt x="5882293" y="1617408"/>
                      <a:pt x="6150321" y="1336622"/>
                      <a:pt x="6150321" y="990143"/>
                    </a:cubicBezTo>
                    <a:cubicBezTo>
                      <a:pt x="6150321" y="699948"/>
                      <a:pt x="5730239" y="180692"/>
                      <a:pt x="5593830" y="19748"/>
                    </a:cubicBezTo>
                    <a:cubicBezTo>
                      <a:pt x="5583399" y="7235"/>
                      <a:pt x="5567950" y="0"/>
                      <a:pt x="5551660" y="0"/>
                    </a:cubicBezTo>
                    <a:cubicBezTo>
                      <a:pt x="5535370" y="0"/>
                      <a:pt x="5519920" y="7235"/>
                      <a:pt x="5509490" y="19748"/>
                    </a:cubicBezTo>
                    <a:cubicBezTo>
                      <a:pt x="5373139" y="180749"/>
                      <a:pt x="4952999" y="700006"/>
                      <a:pt x="4952999" y="990201"/>
                    </a:cubicBezTo>
                    <a:cubicBezTo>
                      <a:pt x="4953057" y="1336622"/>
                      <a:pt x="5221027" y="1617408"/>
                      <a:pt x="5551689" y="1617408"/>
                    </a:cubicBezTo>
                    <a:close/>
                    <a:moveTo>
                      <a:pt x="6043179" y="990143"/>
                    </a:moveTo>
                    <a:cubicBezTo>
                      <a:pt x="6043179" y="1290210"/>
                      <a:pt x="5813251" y="1515577"/>
                      <a:pt x="5551689" y="1515577"/>
                    </a:cubicBezTo>
                    <a:cubicBezTo>
                      <a:pt x="5541346" y="1515623"/>
                      <a:pt x="5531769" y="1510132"/>
                      <a:pt x="5526584" y="1501183"/>
                    </a:cubicBezTo>
                    <a:cubicBezTo>
                      <a:pt x="5521400" y="1492233"/>
                      <a:pt x="5521400" y="1481194"/>
                      <a:pt x="5526584" y="1472244"/>
                    </a:cubicBezTo>
                    <a:cubicBezTo>
                      <a:pt x="5531769" y="1463295"/>
                      <a:pt x="5541346" y="1457804"/>
                      <a:pt x="5551689" y="1457850"/>
                    </a:cubicBezTo>
                    <a:cubicBezTo>
                      <a:pt x="5779250" y="1457850"/>
                      <a:pt x="5985452" y="1260480"/>
                      <a:pt x="5985452" y="990143"/>
                    </a:cubicBezTo>
                    <a:cubicBezTo>
                      <a:pt x="5985405" y="979801"/>
                      <a:pt x="5990896" y="970224"/>
                      <a:pt x="5999846" y="965039"/>
                    </a:cubicBezTo>
                    <a:cubicBezTo>
                      <a:pt x="6008796" y="959854"/>
                      <a:pt x="6019835" y="959854"/>
                      <a:pt x="6028785" y="965039"/>
                    </a:cubicBezTo>
                    <a:cubicBezTo>
                      <a:pt x="6037735" y="970224"/>
                      <a:pt x="6043226" y="979801"/>
                      <a:pt x="6043179" y="990143"/>
                    </a:cubicBezTo>
                    <a:close/>
                  </a:path>
                </a:pathLst>
              </a:custGeom>
              <a:solidFill>
                <a:srgbClr val="E1DBD5"/>
              </a:solidFill>
            </p:spPr>
          </p:sp>
        </p:grpSp>
      </p:grpSp>
      <p:sp>
        <p:nvSpPr>
          <p:cNvPr id="7" name="TextBox 7"/>
          <p:cNvSpPr txBox="1"/>
          <p:nvPr/>
        </p:nvSpPr>
        <p:spPr>
          <a:xfrm>
            <a:off x="1028700" y="971550"/>
            <a:ext cx="16230600" cy="8683058"/>
          </a:xfrm>
          <a:prstGeom prst="rect">
            <a:avLst/>
          </a:prstGeom>
        </p:spPr>
        <p:txBody>
          <a:bodyPr lIns="0" tIns="0" rIns="0" bIns="0" rtlCol="0" anchor="t">
            <a:spAutoFit/>
          </a:bodyPr>
          <a:lstStyle/>
          <a:p>
            <a:pPr>
              <a:lnSpc>
                <a:spcPts val="5709"/>
              </a:lnSpc>
            </a:pPr>
            <a:r>
              <a:rPr lang="en-US" sz="4358">
                <a:solidFill>
                  <a:srgbClr val="F80000"/>
                </a:solidFill>
                <a:latin typeface="Crimson Pro Bold"/>
              </a:rPr>
              <a:t>K-fold cross validation: </a:t>
            </a:r>
            <a:r>
              <a:rPr lang="en-US" sz="4358">
                <a:solidFill>
                  <a:srgbClr val="000000"/>
                </a:solidFill>
                <a:latin typeface="Crimson Pro"/>
              </a:rPr>
              <a:t>Chia training set thành K tập con không giao nhau, có kích thước gần bằng nhau. X={X1, X2, …., XK}</a:t>
            </a:r>
          </a:p>
          <a:p>
            <a:pPr>
              <a:lnSpc>
                <a:spcPts val="5709"/>
              </a:lnSpc>
            </a:pPr>
            <a:r>
              <a:rPr lang="en-US" sz="4358">
                <a:solidFill>
                  <a:srgbClr val="F80000"/>
                </a:solidFill>
                <a:latin typeface="Crimson Pro Bold"/>
              </a:rPr>
              <a:t>Tại mỗi lần kiểm thử:</a:t>
            </a:r>
          </a:p>
          <a:p>
            <a:pPr>
              <a:lnSpc>
                <a:spcPts val="5709"/>
              </a:lnSpc>
            </a:pPr>
            <a:r>
              <a:rPr lang="en-US" sz="4358">
                <a:solidFill>
                  <a:srgbClr val="000000"/>
                </a:solidFill>
                <a:ea typeface="Crimson Pro"/>
              </a:rPr>
              <a:t>▪ 1 tập con được lấy ra làm validation set</a:t>
            </a:r>
          </a:p>
          <a:p>
            <a:pPr>
              <a:lnSpc>
                <a:spcPts val="5709"/>
              </a:lnSpc>
            </a:pPr>
            <a:r>
              <a:rPr lang="en-US" sz="4358">
                <a:solidFill>
                  <a:srgbClr val="000000"/>
                </a:solidFill>
                <a:ea typeface="Crimson Pro"/>
              </a:rPr>
              <a:t>▪ K-1 tập còn lại được dùng để xây dựng mô hình</a:t>
            </a:r>
          </a:p>
          <a:p>
            <a:pPr>
              <a:lnSpc>
                <a:spcPts val="5709"/>
              </a:lnSpc>
            </a:pPr>
            <a:r>
              <a:rPr lang="en-US" sz="4358">
                <a:solidFill>
                  <a:srgbClr val="000000"/>
                </a:solidFill>
                <a:ea typeface="Crimson Pro"/>
              </a:rPr>
              <a:t>▪ Mô hình cuối được xác định dựa trên trung bình của các train error và validation error</a:t>
            </a:r>
          </a:p>
          <a:p>
            <a:pPr>
              <a:lnSpc>
                <a:spcPts val="5709"/>
              </a:lnSpc>
            </a:pPr>
            <a:r>
              <a:rPr lang="en-US" sz="4358">
                <a:solidFill>
                  <a:srgbClr val="000000"/>
                </a:solidFill>
                <a:latin typeface="Crimson Pro"/>
              </a:rPr>
              <a:t>(CV(w) là nhỏ nhất)</a:t>
            </a:r>
          </a:p>
          <a:p>
            <a:pPr>
              <a:lnSpc>
                <a:spcPts val="5709"/>
              </a:lnSpc>
            </a:pPr>
            <a:r>
              <a:rPr lang="en-US" sz="4358">
                <a:solidFill>
                  <a:srgbClr val="F80000"/>
                </a:solidFill>
                <a:latin typeface="Crimson Pro Bold"/>
              </a:rPr>
              <a:t>Tìm k mô hình</a:t>
            </a:r>
          </a:p>
          <a:p>
            <a:pPr>
              <a:lnSpc>
                <a:spcPts val="5709"/>
              </a:lnSpc>
            </a:pPr>
            <a:r>
              <a:rPr lang="en-US" sz="4358">
                <a:solidFill>
                  <a:srgbClr val="000000"/>
                </a:solidFill>
                <a:latin typeface="Crimson Pro"/>
              </a:rPr>
              <a:t>Lần 1: Validation set: X1, Training set: X\X1={X2, X3, …, Xk}= &gt; M1</a:t>
            </a:r>
          </a:p>
          <a:p>
            <a:pPr>
              <a:lnSpc>
                <a:spcPts val="5709"/>
              </a:lnSpc>
            </a:pPr>
            <a:r>
              <a:rPr lang="en-US" sz="4358">
                <a:solidFill>
                  <a:srgbClr val="000000"/>
                </a:solidFill>
                <a:latin typeface="Crimson Pro"/>
              </a:rPr>
              <a:t>Lần 2: Validation set: X2, Training set: X\X2={X1, X3, …, Xk}=&gt;M2</a:t>
            </a:r>
          </a:p>
          <a:p>
            <a:pPr>
              <a:lnSpc>
                <a:spcPts val="5709"/>
              </a:lnSpc>
            </a:pPr>
            <a:r>
              <a:rPr lang="en-US" sz="4358">
                <a:solidFill>
                  <a:srgbClr val="000000"/>
                </a:solidFill>
                <a:latin typeface="Crimson Pro"/>
              </a:rPr>
              <a:t>Lần k: Validation set: Xk, Training set: X\Xk={X1, X2, …, Xk-1}=&gt;Mk</a:t>
            </a:r>
          </a:p>
        </p:txBody>
      </p:sp>
    </p:spTree>
  </p:cSld>
  <p:clrMapOvr>
    <a:masterClrMapping/>
  </p:clrMapOvr>
  <p:transition spd="slow">
    <p:wipe/>
  </p:transition>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DFD4CB"/>
        </a:solidFill>
        <a:effectLst/>
      </p:bgPr>
    </p:bg>
    <p:spTree>
      <p:nvGrpSpPr>
        <p:cNvPr id="1" name=""/>
        <p:cNvGrpSpPr/>
        <p:nvPr/>
      </p:nvGrpSpPr>
      <p:grpSpPr>
        <a:xfrm>
          <a:off x="0" y="0"/>
          <a:ext cx="0" cy="0"/>
          <a:chOff x="0" y="0"/>
          <a:chExt cx="0" cy="0"/>
        </a:xfrm>
      </p:grpSpPr>
      <p:sp>
        <p:nvSpPr>
          <p:cNvPr id="2" name="TextBox 2"/>
          <p:cNvSpPr txBox="1"/>
          <p:nvPr/>
        </p:nvSpPr>
        <p:spPr>
          <a:xfrm>
            <a:off x="1466850" y="765567"/>
            <a:ext cx="10374086" cy="2294254"/>
          </a:xfrm>
          <a:prstGeom prst="rect">
            <a:avLst/>
          </a:prstGeom>
        </p:spPr>
        <p:txBody>
          <a:bodyPr lIns="0" tIns="0" rIns="0" bIns="0" rtlCol="0" anchor="t">
            <a:spAutoFit/>
          </a:bodyPr>
          <a:lstStyle/>
          <a:p>
            <a:pPr algn="ctr">
              <a:lnSpc>
                <a:spcPts val="8964"/>
              </a:lnSpc>
            </a:pPr>
            <a:r>
              <a:rPr lang="en-US" sz="8149">
                <a:solidFill>
                  <a:srgbClr val="F80000"/>
                </a:solidFill>
                <a:latin typeface="Crimson Pro Bold"/>
              </a:rPr>
              <a:t>đánh giá phương pháp.</a:t>
            </a:r>
          </a:p>
          <a:p>
            <a:pPr marL="0" lvl="0" indent="0" algn="ctr">
              <a:lnSpc>
                <a:spcPts val="8964"/>
              </a:lnSpc>
            </a:pPr>
            <a:endParaRPr lang="en-US" sz="8149">
              <a:solidFill>
                <a:srgbClr val="F80000"/>
              </a:solidFill>
              <a:latin typeface="Crimson Pro Bold"/>
            </a:endParaRPr>
          </a:p>
        </p:txBody>
      </p:sp>
      <p:sp>
        <p:nvSpPr>
          <p:cNvPr id="3" name="AutoShape 3"/>
          <p:cNvSpPr/>
          <p:nvPr/>
        </p:nvSpPr>
        <p:spPr>
          <a:xfrm>
            <a:off x="1466850" y="1874594"/>
            <a:ext cx="15792450" cy="7776064"/>
          </a:xfrm>
          <a:prstGeom prst="rect">
            <a:avLst/>
          </a:prstGeom>
          <a:solidFill>
            <a:srgbClr val="FFFFFF"/>
          </a:solidFill>
        </p:spPr>
      </p:sp>
      <p:grpSp>
        <p:nvGrpSpPr>
          <p:cNvPr id="4" name="Group 4"/>
          <p:cNvGrpSpPr/>
          <p:nvPr/>
        </p:nvGrpSpPr>
        <p:grpSpPr>
          <a:xfrm>
            <a:off x="1810991" y="2547379"/>
            <a:ext cx="4003460" cy="512443"/>
            <a:chOff x="0" y="0"/>
            <a:chExt cx="5337947" cy="683257"/>
          </a:xfrm>
        </p:grpSpPr>
        <p:grpSp>
          <p:nvGrpSpPr>
            <p:cNvPr id="5" name="Group 5"/>
            <p:cNvGrpSpPr>
              <a:grpSpLocks noChangeAspect="1"/>
            </p:cNvGrpSpPr>
            <p:nvPr/>
          </p:nvGrpSpPr>
          <p:grpSpPr>
            <a:xfrm>
              <a:off x="0" y="0"/>
              <a:ext cx="5337947" cy="683257"/>
              <a:chOff x="0" y="0"/>
              <a:chExt cx="9525000" cy="1219200"/>
            </a:xfrm>
          </p:grpSpPr>
          <p:sp>
            <p:nvSpPr>
              <p:cNvPr id="6" name="Freeform 6"/>
              <p:cNvSpPr/>
              <p:nvPr/>
            </p:nvSpPr>
            <p:spPr>
              <a:xfrm>
                <a:off x="20661" y="11109"/>
                <a:ext cx="7856395" cy="1182691"/>
              </a:xfrm>
              <a:custGeom>
                <a:avLst/>
                <a:gdLst/>
                <a:ahLst/>
                <a:cxnLst/>
                <a:rect l="l" t="t" r="r" b="b"/>
                <a:pathLst>
                  <a:path w="7856395" h="1182691">
                    <a:moveTo>
                      <a:pt x="1161760" y="659451"/>
                    </a:moveTo>
                    <a:lnTo>
                      <a:pt x="626836" y="112538"/>
                    </a:lnTo>
                    <a:lnTo>
                      <a:pt x="91810" y="659451"/>
                    </a:lnTo>
                    <a:cubicBezTo>
                      <a:pt x="72119" y="679068"/>
                      <a:pt x="40319" y="679218"/>
                      <a:pt x="20445" y="659788"/>
                    </a:cubicBezTo>
                    <a:cubicBezTo>
                      <a:pt x="570" y="640357"/>
                      <a:pt x="0" y="608562"/>
                      <a:pt x="19166" y="588433"/>
                    </a:cubicBezTo>
                    <a:lnTo>
                      <a:pt x="572327" y="22927"/>
                    </a:lnTo>
                    <a:cubicBezTo>
                      <a:pt x="586664" y="8265"/>
                      <a:pt x="606304" y="0"/>
                      <a:pt x="626810" y="0"/>
                    </a:cubicBezTo>
                    <a:cubicBezTo>
                      <a:pt x="647316" y="0"/>
                      <a:pt x="666957" y="8265"/>
                      <a:pt x="681293" y="22927"/>
                    </a:cubicBezTo>
                    <a:lnTo>
                      <a:pt x="1234404" y="588331"/>
                    </a:lnTo>
                    <a:cubicBezTo>
                      <a:pt x="1247374" y="601253"/>
                      <a:pt x="1252388" y="620155"/>
                      <a:pt x="1247527" y="637806"/>
                    </a:cubicBezTo>
                    <a:cubicBezTo>
                      <a:pt x="1242666" y="655458"/>
                      <a:pt x="1228683" y="669129"/>
                      <a:pt x="1210926" y="673589"/>
                    </a:cubicBezTo>
                    <a:cubicBezTo>
                      <a:pt x="1193168" y="678049"/>
                      <a:pt x="1174385" y="672609"/>
                      <a:pt x="1161760" y="659349"/>
                    </a:cubicBezTo>
                    <a:close/>
                    <a:moveTo>
                      <a:pt x="1084036" y="674691"/>
                    </a:moveTo>
                    <a:lnTo>
                      <a:pt x="1084036" y="1081091"/>
                    </a:lnTo>
                    <a:cubicBezTo>
                      <a:pt x="1084036" y="1137203"/>
                      <a:pt x="1038548" y="1182691"/>
                      <a:pt x="982436" y="1182691"/>
                    </a:cubicBezTo>
                    <a:lnTo>
                      <a:pt x="779236" y="1182691"/>
                    </a:lnTo>
                    <a:lnTo>
                      <a:pt x="779236" y="877891"/>
                    </a:lnTo>
                    <a:cubicBezTo>
                      <a:pt x="779236" y="849835"/>
                      <a:pt x="756492" y="827091"/>
                      <a:pt x="728436" y="827091"/>
                    </a:cubicBezTo>
                    <a:lnTo>
                      <a:pt x="525236" y="827091"/>
                    </a:lnTo>
                    <a:cubicBezTo>
                      <a:pt x="497180" y="827091"/>
                      <a:pt x="474436" y="849835"/>
                      <a:pt x="474436" y="877891"/>
                    </a:cubicBezTo>
                    <a:lnTo>
                      <a:pt x="474436" y="1182691"/>
                    </a:lnTo>
                    <a:lnTo>
                      <a:pt x="271236" y="1182691"/>
                    </a:lnTo>
                    <a:cubicBezTo>
                      <a:pt x="215124" y="1182691"/>
                      <a:pt x="169636" y="1137203"/>
                      <a:pt x="169636" y="1081091"/>
                    </a:cubicBezTo>
                    <a:lnTo>
                      <a:pt x="169636" y="674691"/>
                    </a:lnTo>
                    <a:lnTo>
                      <a:pt x="608853" y="235474"/>
                    </a:lnTo>
                    <a:cubicBezTo>
                      <a:pt x="618771" y="225559"/>
                      <a:pt x="634850" y="225559"/>
                      <a:pt x="644768" y="235474"/>
                    </a:cubicBezTo>
                    <a:lnTo>
                      <a:pt x="1084036" y="674691"/>
                    </a:lnTo>
                    <a:close/>
                    <a:moveTo>
                      <a:pt x="728436" y="877891"/>
                    </a:moveTo>
                    <a:lnTo>
                      <a:pt x="728436" y="1182691"/>
                    </a:lnTo>
                    <a:lnTo>
                      <a:pt x="525236" y="1182691"/>
                    </a:lnTo>
                    <a:lnTo>
                      <a:pt x="525236" y="877891"/>
                    </a:lnTo>
                    <a:lnTo>
                      <a:pt x="728436" y="877891"/>
                    </a:lnTo>
                    <a:close/>
                    <a:moveTo>
                      <a:pt x="2812760" y="659451"/>
                    </a:moveTo>
                    <a:lnTo>
                      <a:pt x="2277836" y="112538"/>
                    </a:lnTo>
                    <a:lnTo>
                      <a:pt x="1742810" y="659451"/>
                    </a:lnTo>
                    <a:cubicBezTo>
                      <a:pt x="1723120" y="679068"/>
                      <a:pt x="1691319" y="679218"/>
                      <a:pt x="1671444" y="659788"/>
                    </a:cubicBezTo>
                    <a:cubicBezTo>
                      <a:pt x="1651569" y="640358"/>
                      <a:pt x="1651000" y="608562"/>
                      <a:pt x="1670166" y="588433"/>
                    </a:cubicBezTo>
                    <a:lnTo>
                      <a:pt x="2223327" y="22927"/>
                    </a:lnTo>
                    <a:cubicBezTo>
                      <a:pt x="2237664" y="8265"/>
                      <a:pt x="2257304" y="0"/>
                      <a:pt x="2277810" y="0"/>
                    </a:cubicBezTo>
                    <a:cubicBezTo>
                      <a:pt x="2298316" y="0"/>
                      <a:pt x="2317957" y="8265"/>
                      <a:pt x="2332293" y="22927"/>
                    </a:cubicBezTo>
                    <a:lnTo>
                      <a:pt x="2885404" y="588331"/>
                    </a:lnTo>
                    <a:cubicBezTo>
                      <a:pt x="2898374" y="601253"/>
                      <a:pt x="2903388" y="620155"/>
                      <a:pt x="2898527" y="637806"/>
                    </a:cubicBezTo>
                    <a:cubicBezTo>
                      <a:pt x="2893666" y="655458"/>
                      <a:pt x="2879683" y="669129"/>
                      <a:pt x="2861926" y="673589"/>
                    </a:cubicBezTo>
                    <a:cubicBezTo>
                      <a:pt x="2844169" y="678049"/>
                      <a:pt x="2825385" y="672609"/>
                      <a:pt x="2812760" y="659349"/>
                    </a:cubicBezTo>
                    <a:close/>
                    <a:moveTo>
                      <a:pt x="2735036" y="674691"/>
                    </a:moveTo>
                    <a:lnTo>
                      <a:pt x="2735036" y="1081091"/>
                    </a:lnTo>
                    <a:cubicBezTo>
                      <a:pt x="2735036" y="1137203"/>
                      <a:pt x="2689548" y="1182691"/>
                      <a:pt x="2633436" y="1182691"/>
                    </a:cubicBezTo>
                    <a:lnTo>
                      <a:pt x="2430236" y="1182691"/>
                    </a:lnTo>
                    <a:lnTo>
                      <a:pt x="2430236" y="877891"/>
                    </a:lnTo>
                    <a:cubicBezTo>
                      <a:pt x="2430236" y="849835"/>
                      <a:pt x="2407492" y="827091"/>
                      <a:pt x="2379436" y="827091"/>
                    </a:cubicBezTo>
                    <a:lnTo>
                      <a:pt x="2176236" y="827091"/>
                    </a:lnTo>
                    <a:cubicBezTo>
                      <a:pt x="2148180" y="827091"/>
                      <a:pt x="2125436" y="849835"/>
                      <a:pt x="2125436" y="877891"/>
                    </a:cubicBezTo>
                    <a:lnTo>
                      <a:pt x="2125436" y="1182691"/>
                    </a:lnTo>
                    <a:lnTo>
                      <a:pt x="1922236" y="1182691"/>
                    </a:lnTo>
                    <a:cubicBezTo>
                      <a:pt x="1866124" y="1182691"/>
                      <a:pt x="1820636" y="1137203"/>
                      <a:pt x="1820636" y="1081091"/>
                    </a:cubicBezTo>
                    <a:lnTo>
                      <a:pt x="1820636" y="674691"/>
                    </a:lnTo>
                    <a:lnTo>
                      <a:pt x="2259853" y="235474"/>
                    </a:lnTo>
                    <a:cubicBezTo>
                      <a:pt x="2269771" y="225558"/>
                      <a:pt x="2285849" y="225558"/>
                      <a:pt x="2295768" y="235474"/>
                    </a:cubicBezTo>
                    <a:lnTo>
                      <a:pt x="2735036" y="674691"/>
                    </a:lnTo>
                    <a:close/>
                    <a:moveTo>
                      <a:pt x="2379436" y="877891"/>
                    </a:moveTo>
                    <a:lnTo>
                      <a:pt x="2379436" y="1182691"/>
                    </a:lnTo>
                    <a:lnTo>
                      <a:pt x="2176236" y="1182691"/>
                    </a:lnTo>
                    <a:lnTo>
                      <a:pt x="2176236" y="877891"/>
                    </a:lnTo>
                    <a:lnTo>
                      <a:pt x="2379436" y="877891"/>
                    </a:lnTo>
                    <a:close/>
                    <a:moveTo>
                      <a:pt x="4463760" y="659451"/>
                    </a:moveTo>
                    <a:lnTo>
                      <a:pt x="3928836" y="112538"/>
                    </a:lnTo>
                    <a:lnTo>
                      <a:pt x="3393810" y="659451"/>
                    </a:lnTo>
                    <a:cubicBezTo>
                      <a:pt x="3374119" y="679068"/>
                      <a:pt x="3342319" y="679218"/>
                      <a:pt x="3322444" y="659788"/>
                    </a:cubicBezTo>
                    <a:cubicBezTo>
                      <a:pt x="3302569" y="640358"/>
                      <a:pt x="3302000" y="608562"/>
                      <a:pt x="3321166" y="588433"/>
                    </a:cubicBezTo>
                    <a:lnTo>
                      <a:pt x="3874327" y="22927"/>
                    </a:lnTo>
                    <a:cubicBezTo>
                      <a:pt x="3888664" y="8265"/>
                      <a:pt x="3908304" y="0"/>
                      <a:pt x="3928810" y="0"/>
                    </a:cubicBezTo>
                    <a:cubicBezTo>
                      <a:pt x="3949316" y="0"/>
                      <a:pt x="3968957" y="8265"/>
                      <a:pt x="3983293" y="22927"/>
                    </a:cubicBezTo>
                    <a:lnTo>
                      <a:pt x="4536404" y="588331"/>
                    </a:lnTo>
                    <a:cubicBezTo>
                      <a:pt x="4549374" y="601253"/>
                      <a:pt x="4554388" y="620155"/>
                      <a:pt x="4549527" y="637806"/>
                    </a:cubicBezTo>
                    <a:cubicBezTo>
                      <a:pt x="4544666" y="655458"/>
                      <a:pt x="4530683" y="669129"/>
                      <a:pt x="4512926" y="673589"/>
                    </a:cubicBezTo>
                    <a:cubicBezTo>
                      <a:pt x="4495168" y="678049"/>
                      <a:pt x="4476385" y="672609"/>
                      <a:pt x="4463760" y="659349"/>
                    </a:cubicBezTo>
                    <a:close/>
                    <a:moveTo>
                      <a:pt x="4386036" y="674691"/>
                    </a:moveTo>
                    <a:lnTo>
                      <a:pt x="4386036" y="1081091"/>
                    </a:lnTo>
                    <a:cubicBezTo>
                      <a:pt x="4386036" y="1137203"/>
                      <a:pt x="4340548" y="1182691"/>
                      <a:pt x="4284436" y="1182691"/>
                    </a:cubicBezTo>
                    <a:lnTo>
                      <a:pt x="4081236" y="1182691"/>
                    </a:lnTo>
                    <a:lnTo>
                      <a:pt x="4081236" y="877891"/>
                    </a:lnTo>
                    <a:cubicBezTo>
                      <a:pt x="4081236" y="849835"/>
                      <a:pt x="4058492" y="827091"/>
                      <a:pt x="4030436" y="827091"/>
                    </a:cubicBezTo>
                    <a:lnTo>
                      <a:pt x="3827236" y="827091"/>
                    </a:lnTo>
                    <a:cubicBezTo>
                      <a:pt x="3799180" y="827091"/>
                      <a:pt x="3776436" y="849835"/>
                      <a:pt x="3776436" y="877891"/>
                    </a:cubicBezTo>
                    <a:lnTo>
                      <a:pt x="3776436" y="1182691"/>
                    </a:lnTo>
                    <a:lnTo>
                      <a:pt x="3573236" y="1182691"/>
                    </a:lnTo>
                    <a:cubicBezTo>
                      <a:pt x="3517124" y="1182691"/>
                      <a:pt x="3471636" y="1137203"/>
                      <a:pt x="3471636" y="1081091"/>
                    </a:cubicBezTo>
                    <a:lnTo>
                      <a:pt x="3471636" y="674691"/>
                    </a:lnTo>
                    <a:lnTo>
                      <a:pt x="3910853" y="235474"/>
                    </a:lnTo>
                    <a:cubicBezTo>
                      <a:pt x="3920771" y="225558"/>
                      <a:pt x="3936849" y="225558"/>
                      <a:pt x="3946768" y="235474"/>
                    </a:cubicBezTo>
                    <a:lnTo>
                      <a:pt x="4386036" y="674691"/>
                    </a:lnTo>
                    <a:close/>
                    <a:moveTo>
                      <a:pt x="4030436" y="877891"/>
                    </a:moveTo>
                    <a:lnTo>
                      <a:pt x="4030436" y="1182691"/>
                    </a:lnTo>
                    <a:lnTo>
                      <a:pt x="3827236" y="1182691"/>
                    </a:lnTo>
                    <a:lnTo>
                      <a:pt x="3827236" y="877891"/>
                    </a:lnTo>
                    <a:lnTo>
                      <a:pt x="4030436" y="877891"/>
                    </a:lnTo>
                    <a:close/>
                    <a:moveTo>
                      <a:pt x="6114760" y="659451"/>
                    </a:moveTo>
                    <a:lnTo>
                      <a:pt x="5579836" y="112538"/>
                    </a:lnTo>
                    <a:lnTo>
                      <a:pt x="5044810" y="659451"/>
                    </a:lnTo>
                    <a:cubicBezTo>
                      <a:pt x="5025119" y="679068"/>
                      <a:pt x="4993319" y="679218"/>
                      <a:pt x="4973444" y="659788"/>
                    </a:cubicBezTo>
                    <a:cubicBezTo>
                      <a:pt x="4953569" y="640358"/>
                      <a:pt x="4953000" y="608562"/>
                      <a:pt x="4972166" y="588433"/>
                    </a:cubicBezTo>
                    <a:lnTo>
                      <a:pt x="5525327" y="22927"/>
                    </a:lnTo>
                    <a:cubicBezTo>
                      <a:pt x="5539664" y="8265"/>
                      <a:pt x="5559304" y="0"/>
                      <a:pt x="5579810" y="0"/>
                    </a:cubicBezTo>
                    <a:cubicBezTo>
                      <a:pt x="5600316" y="0"/>
                      <a:pt x="5619957" y="8265"/>
                      <a:pt x="5634293" y="22927"/>
                    </a:cubicBezTo>
                    <a:lnTo>
                      <a:pt x="6187404" y="588331"/>
                    </a:lnTo>
                    <a:cubicBezTo>
                      <a:pt x="6200374" y="601253"/>
                      <a:pt x="6205388" y="620155"/>
                      <a:pt x="6200527" y="637806"/>
                    </a:cubicBezTo>
                    <a:cubicBezTo>
                      <a:pt x="6195666" y="655458"/>
                      <a:pt x="6181683" y="669129"/>
                      <a:pt x="6163926" y="673589"/>
                    </a:cubicBezTo>
                    <a:cubicBezTo>
                      <a:pt x="6146168" y="678049"/>
                      <a:pt x="6127385" y="672609"/>
                      <a:pt x="6114760" y="659349"/>
                    </a:cubicBezTo>
                    <a:close/>
                    <a:moveTo>
                      <a:pt x="6037036" y="674691"/>
                    </a:moveTo>
                    <a:lnTo>
                      <a:pt x="6037036" y="1081091"/>
                    </a:lnTo>
                    <a:cubicBezTo>
                      <a:pt x="6037036" y="1137203"/>
                      <a:pt x="5991548" y="1182691"/>
                      <a:pt x="5935436" y="1182691"/>
                    </a:cubicBezTo>
                    <a:lnTo>
                      <a:pt x="5732236" y="1182691"/>
                    </a:lnTo>
                    <a:lnTo>
                      <a:pt x="5732236" y="877891"/>
                    </a:lnTo>
                    <a:cubicBezTo>
                      <a:pt x="5732236" y="849835"/>
                      <a:pt x="5709492" y="827091"/>
                      <a:pt x="5681436" y="827091"/>
                    </a:cubicBezTo>
                    <a:lnTo>
                      <a:pt x="5478236" y="827091"/>
                    </a:lnTo>
                    <a:cubicBezTo>
                      <a:pt x="5450180" y="827091"/>
                      <a:pt x="5427436" y="849835"/>
                      <a:pt x="5427436" y="877891"/>
                    </a:cubicBezTo>
                    <a:lnTo>
                      <a:pt x="5427436" y="1182691"/>
                    </a:lnTo>
                    <a:lnTo>
                      <a:pt x="5224236" y="1182691"/>
                    </a:lnTo>
                    <a:cubicBezTo>
                      <a:pt x="5168124" y="1182691"/>
                      <a:pt x="5122636" y="1137203"/>
                      <a:pt x="5122636" y="1081091"/>
                    </a:cubicBezTo>
                    <a:lnTo>
                      <a:pt x="5122636" y="674691"/>
                    </a:lnTo>
                    <a:lnTo>
                      <a:pt x="5561853" y="235474"/>
                    </a:lnTo>
                    <a:cubicBezTo>
                      <a:pt x="5571771" y="225558"/>
                      <a:pt x="5587849" y="225558"/>
                      <a:pt x="5597768" y="235474"/>
                    </a:cubicBezTo>
                    <a:lnTo>
                      <a:pt x="6037036" y="674691"/>
                    </a:lnTo>
                    <a:close/>
                    <a:moveTo>
                      <a:pt x="5681436" y="877891"/>
                    </a:moveTo>
                    <a:lnTo>
                      <a:pt x="5681436" y="1182691"/>
                    </a:lnTo>
                    <a:lnTo>
                      <a:pt x="5478236" y="1182691"/>
                    </a:lnTo>
                    <a:lnTo>
                      <a:pt x="5478236" y="877891"/>
                    </a:lnTo>
                    <a:lnTo>
                      <a:pt x="5681436" y="877891"/>
                    </a:lnTo>
                    <a:close/>
                    <a:moveTo>
                      <a:pt x="7765760" y="659451"/>
                    </a:moveTo>
                    <a:lnTo>
                      <a:pt x="7230836" y="112538"/>
                    </a:lnTo>
                    <a:lnTo>
                      <a:pt x="6695810" y="659451"/>
                    </a:lnTo>
                    <a:cubicBezTo>
                      <a:pt x="6676121" y="679075"/>
                      <a:pt x="6644315" y="679229"/>
                      <a:pt x="6624437" y="659796"/>
                    </a:cubicBezTo>
                    <a:cubicBezTo>
                      <a:pt x="6604559" y="640362"/>
                      <a:pt x="6603993" y="608561"/>
                      <a:pt x="6623166" y="588433"/>
                    </a:cubicBezTo>
                    <a:lnTo>
                      <a:pt x="7176328" y="22927"/>
                    </a:lnTo>
                    <a:cubicBezTo>
                      <a:pt x="7190664" y="8265"/>
                      <a:pt x="7210305" y="1"/>
                      <a:pt x="7230810" y="1"/>
                    </a:cubicBezTo>
                    <a:cubicBezTo>
                      <a:pt x="7251316" y="1"/>
                      <a:pt x="7270957" y="8265"/>
                      <a:pt x="7285293" y="22927"/>
                    </a:cubicBezTo>
                    <a:lnTo>
                      <a:pt x="7838403" y="588331"/>
                    </a:lnTo>
                    <a:cubicBezTo>
                      <a:pt x="7851379" y="601252"/>
                      <a:pt x="7856395" y="620156"/>
                      <a:pt x="7851535" y="637810"/>
                    </a:cubicBezTo>
                    <a:cubicBezTo>
                      <a:pt x="7846675" y="655465"/>
                      <a:pt x="7832689" y="669137"/>
                      <a:pt x="7814930" y="673597"/>
                    </a:cubicBezTo>
                    <a:cubicBezTo>
                      <a:pt x="7797170" y="678057"/>
                      <a:pt x="7778384" y="672613"/>
                      <a:pt x="7765760" y="659349"/>
                    </a:cubicBezTo>
                    <a:close/>
                    <a:moveTo>
                      <a:pt x="7688036" y="674691"/>
                    </a:moveTo>
                    <a:lnTo>
                      <a:pt x="7688036" y="1081091"/>
                    </a:lnTo>
                    <a:cubicBezTo>
                      <a:pt x="7688036" y="1137203"/>
                      <a:pt x="7642548" y="1182691"/>
                      <a:pt x="7586436" y="1182691"/>
                    </a:cubicBezTo>
                    <a:lnTo>
                      <a:pt x="7383236" y="1182691"/>
                    </a:lnTo>
                    <a:lnTo>
                      <a:pt x="7383236" y="877891"/>
                    </a:lnTo>
                    <a:cubicBezTo>
                      <a:pt x="7383236" y="849835"/>
                      <a:pt x="7360492" y="827091"/>
                      <a:pt x="7332436" y="827091"/>
                    </a:cubicBezTo>
                    <a:lnTo>
                      <a:pt x="7129236" y="827091"/>
                    </a:lnTo>
                    <a:cubicBezTo>
                      <a:pt x="7101179" y="827091"/>
                      <a:pt x="7078436" y="849835"/>
                      <a:pt x="7078436" y="877891"/>
                    </a:cubicBezTo>
                    <a:lnTo>
                      <a:pt x="7078436" y="1182691"/>
                    </a:lnTo>
                    <a:lnTo>
                      <a:pt x="6875236" y="1182691"/>
                    </a:lnTo>
                    <a:cubicBezTo>
                      <a:pt x="6819124" y="1182691"/>
                      <a:pt x="6773636" y="1137203"/>
                      <a:pt x="6773636" y="1081091"/>
                    </a:cubicBezTo>
                    <a:lnTo>
                      <a:pt x="6773636" y="674691"/>
                    </a:lnTo>
                    <a:lnTo>
                      <a:pt x="7212853" y="235474"/>
                    </a:lnTo>
                    <a:cubicBezTo>
                      <a:pt x="7222771" y="225558"/>
                      <a:pt x="7238849" y="225558"/>
                      <a:pt x="7248768" y="235474"/>
                    </a:cubicBezTo>
                    <a:lnTo>
                      <a:pt x="7688036" y="674691"/>
                    </a:lnTo>
                    <a:close/>
                    <a:moveTo>
                      <a:pt x="7332436" y="877891"/>
                    </a:moveTo>
                    <a:lnTo>
                      <a:pt x="7332436" y="1182691"/>
                    </a:lnTo>
                    <a:lnTo>
                      <a:pt x="7129236" y="1182691"/>
                    </a:lnTo>
                    <a:lnTo>
                      <a:pt x="7129236" y="877891"/>
                    </a:lnTo>
                    <a:lnTo>
                      <a:pt x="7332436" y="877891"/>
                    </a:lnTo>
                    <a:close/>
                  </a:path>
                </a:pathLst>
              </a:custGeom>
              <a:solidFill>
                <a:srgbClr val="C8BFB7"/>
              </a:solidFill>
            </p:spPr>
          </p:sp>
          <p:sp>
            <p:nvSpPr>
              <p:cNvPr id="7" name="Freeform 7"/>
              <p:cNvSpPr/>
              <p:nvPr/>
            </p:nvSpPr>
            <p:spPr>
              <a:xfrm>
                <a:off x="8275654" y="11110"/>
                <a:ext cx="1252403" cy="1182690"/>
              </a:xfrm>
              <a:custGeom>
                <a:avLst/>
                <a:gdLst/>
                <a:ahLst/>
                <a:cxnLst/>
                <a:rect l="l" t="t" r="r" b="b"/>
                <a:pathLst>
                  <a:path w="1252403" h="1182690">
                    <a:moveTo>
                      <a:pt x="1161767" y="659450"/>
                    </a:moveTo>
                    <a:lnTo>
                      <a:pt x="626843" y="112537"/>
                    </a:lnTo>
                    <a:lnTo>
                      <a:pt x="91817" y="659450"/>
                    </a:lnTo>
                    <a:cubicBezTo>
                      <a:pt x="72128" y="679074"/>
                      <a:pt x="40322" y="679228"/>
                      <a:pt x="20444" y="659795"/>
                    </a:cubicBezTo>
                    <a:cubicBezTo>
                      <a:pt x="566" y="640361"/>
                      <a:pt x="0" y="608560"/>
                      <a:pt x="19173" y="588432"/>
                    </a:cubicBezTo>
                    <a:lnTo>
                      <a:pt x="572335" y="22926"/>
                    </a:lnTo>
                    <a:cubicBezTo>
                      <a:pt x="586671" y="8264"/>
                      <a:pt x="606312" y="0"/>
                      <a:pt x="626817" y="0"/>
                    </a:cubicBezTo>
                    <a:cubicBezTo>
                      <a:pt x="647323" y="0"/>
                      <a:pt x="666964" y="8264"/>
                      <a:pt x="681300" y="22926"/>
                    </a:cubicBezTo>
                    <a:lnTo>
                      <a:pt x="1234410" y="588330"/>
                    </a:lnTo>
                    <a:cubicBezTo>
                      <a:pt x="1247386" y="601251"/>
                      <a:pt x="1252402" y="620155"/>
                      <a:pt x="1247542" y="637809"/>
                    </a:cubicBezTo>
                    <a:cubicBezTo>
                      <a:pt x="1242682" y="655464"/>
                      <a:pt x="1228696" y="669136"/>
                      <a:pt x="1210937" y="673596"/>
                    </a:cubicBezTo>
                    <a:cubicBezTo>
                      <a:pt x="1193177" y="678056"/>
                      <a:pt x="1174391" y="672612"/>
                      <a:pt x="1161767" y="659348"/>
                    </a:cubicBezTo>
                    <a:close/>
                    <a:moveTo>
                      <a:pt x="1084043" y="674690"/>
                    </a:moveTo>
                    <a:lnTo>
                      <a:pt x="1084043" y="1081090"/>
                    </a:lnTo>
                    <a:cubicBezTo>
                      <a:pt x="1084043" y="1137202"/>
                      <a:pt x="1038555" y="1182690"/>
                      <a:pt x="982443" y="1182690"/>
                    </a:cubicBezTo>
                    <a:lnTo>
                      <a:pt x="779243" y="1182690"/>
                    </a:lnTo>
                    <a:lnTo>
                      <a:pt x="779243" y="877890"/>
                    </a:lnTo>
                    <a:cubicBezTo>
                      <a:pt x="779243" y="849834"/>
                      <a:pt x="756499" y="827090"/>
                      <a:pt x="728443" y="827090"/>
                    </a:cubicBezTo>
                    <a:lnTo>
                      <a:pt x="525243" y="827090"/>
                    </a:lnTo>
                    <a:cubicBezTo>
                      <a:pt x="497186" y="827090"/>
                      <a:pt x="474443" y="849834"/>
                      <a:pt x="474443" y="877890"/>
                    </a:cubicBezTo>
                    <a:lnTo>
                      <a:pt x="474443" y="1182690"/>
                    </a:lnTo>
                    <a:lnTo>
                      <a:pt x="271243" y="1182690"/>
                    </a:lnTo>
                    <a:cubicBezTo>
                      <a:pt x="215131" y="1182690"/>
                      <a:pt x="169643" y="1137202"/>
                      <a:pt x="169643" y="1081090"/>
                    </a:cubicBezTo>
                    <a:lnTo>
                      <a:pt x="169643" y="674690"/>
                    </a:lnTo>
                    <a:lnTo>
                      <a:pt x="608860" y="235473"/>
                    </a:lnTo>
                    <a:cubicBezTo>
                      <a:pt x="618778" y="225557"/>
                      <a:pt x="634856" y="225557"/>
                      <a:pt x="644775" y="235473"/>
                    </a:cubicBezTo>
                    <a:lnTo>
                      <a:pt x="1084043" y="674690"/>
                    </a:lnTo>
                    <a:close/>
                    <a:moveTo>
                      <a:pt x="728443" y="877890"/>
                    </a:moveTo>
                    <a:lnTo>
                      <a:pt x="728443" y="1182690"/>
                    </a:lnTo>
                    <a:lnTo>
                      <a:pt x="525243" y="1182690"/>
                    </a:lnTo>
                    <a:lnTo>
                      <a:pt x="525243" y="877890"/>
                    </a:lnTo>
                    <a:lnTo>
                      <a:pt x="728443" y="877890"/>
                    </a:lnTo>
                    <a:close/>
                  </a:path>
                </a:pathLst>
              </a:custGeom>
              <a:solidFill>
                <a:srgbClr val="E1DBD5"/>
              </a:solidFill>
            </p:spPr>
          </p:sp>
        </p:grpSp>
      </p:grpSp>
      <p:sp>
        <p:nvSpPr>
          <p:cNvPr id="8" name="TextBox 8"/>
          <p:cNvSpPr txBox="1"/>
          <p:nvPr/>
        </p:nvSpPr>
        <p:spPr>
          <a:xfrm>
            <a:off x="1810991" y="3365945"/>
            <a:ext cx="15444033" cy="5892355"/>
          </a:xfrm>
          <a:prstGeom prst="rect">
            <a:avLst/>
          </a:prstGeom>
        </p:spPr>
        <p:txBody>
          <a:bodyPr lIns="0" tIns="0" rIns="0" bIns="0" rtlCol="0" anchor="t">
            <a:spAutoFit/>
          </a:bodyPr>
          <a:lstStyle/>
          <a:p>
            <a:pPr marL="0" lvl="0" indent="0">
              <a:lnSpc>
                <a:spcPts val="6738"/>
              </a:lnSpc>
            </a:pPr>
            <a:r>
              <a:rPr lang="en-US" sz="4813">
                <a:solidFill>
                  <a:srgbClr val="000000"/>
                </a:solidFill>
                <a:latin typeface="Crimson Pro Bold"/>
              </a:rPr>
              <a:t>K-fold cross-validation </a:t>
            </a:r>
            <a:r>
              <a:rPr lang="en-US" sz="4813">
                <a:solidFill>
                  <a:srgbClr val="000000"/>
                </a:solidFill>
                <a:latin typeface="Crimson Pro"/>
              </a:rPr>
              <a:t>là một phương pháp quan trọng trong machine learning để đánh giá hiệu suất của mô hình. Nó bao gồm việc chia dữ liệu thành K phần bằng nhau, huấn luyện và đánh giá mô hình K lần, mỗi lần sử dụng một phần khác nhau làm tập kiểm tra. Kết quả cuối cùng là một tập hợp các kết quả đánh giá, giúp đánh giá hiệu suất tổng thể của mô hình và tránh overfitting hoặc underfitting.</a:t>
            </a:r>
          </a:p>
        </p:txBody>
      </p:sp>
    </p:spTree>
  </p:cSld>
  <p:clrMapOvr>
    <a:masterClrMapping/>
  </p:clrMapOvr>
  <p:transition spd="slow">
    <p:wip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09184" y="2448213"/>
            <a:ext cx="12324219" cy="6172316"/>
          </a:xfrm>
          <a:prstGeom prst="rect">
            <a:avLst/>
          </a:prstGeom>
        </p:spPr>
        <p:txBody>
          <a:bodyPr lIns="0" tIns="0" rIns="0" bIns="0" rtlCol="0" anchor="t">
            <a:spAutoFit/>
          </a:bodyPr>
          <a:lstStyle/>
          <a:p>
            <a:pPr>
              <a:lnSpc>
                <a:spcPts val="6988"/>
              </a:lnSpc>
            </a:pPr>
            <a:r>
              <a:rPr lang="en-US" sz="4887" spc="97">
                <a:solidFill>
                  <a:srgbClr val="000000"/>
                </a:solidFill>
                <a:latin typeface="Crimson Pro Bold"/>
              </a:rPr>
              <a:t>K-Fold CV </a:t>
            </a:r>
            <a:r>
              <a:rPr lang="en-US" sz="4887" spc="97">
                <a:solidFill>
                  <a:srgbClr val="000000"/>
                </a:solidFill>
                <a:latin typeface="Crimson Pro"/>
              </a:rPr>
              <a:t>sẽ giúp chúng ta đánh giá một model đầy đủ và chính xác hơn khi chúng ta có một tập dữ liệu không lớn. Để sau đó chúng ta đưa ra quyết định model đó có phù hợp với dữ liệu, bài toán hiện tại hay không để mà đưa ra next action.</a:t>
            </a:r>
          </a:p>
          <a:p>
            <a:pPr marL="0" lvl="0" indent="0">
              <a:lnSpc>
                <a:spcPts val="6988"/>
              </a:lnSpc>
            </a:pPr>
            <a:endParaRPr lang="en-US" sz="4887" spc="97">
              <a:solidFill>
                <a:srgbClr val="000000"/>
              </a:solidFill>
              <a:latin typeface="Crimson Pro"/>
            </a:endParaRPr>
          </a:p>
        </p:txBody>
      </p:sp>
      <p:sp>
        <p:nvSpPr>
          <p:cNvPr id="3" name="Freeform 3"/>
          <p:cNvSpPr/>
          <p:nvPr/>
        </p:nvSpPr>
        <p:spPr>
          <a:xfrm>
            <a:off x="16992683" y="4081381"/>
            <a:ext cx="448665" cy="759279"/>
          </a:xfrm>
          <a:custGeom>
            <a:avLst/>
            <a:gdLst/>
            <a:ahLst/>
            <a:cxnLst/>
            <a:rect l="l" t="t" r="r" b="b"/>
            <a:pathLst>
              <a:path w="448665" h="759279">
                <a:moveTo>
                  <a:pt x="0" y="0"/>
                </a:moveTo>
                <a:lnTo>
                  <a:pt x="448665" y="0"/>
                </a:lnTo>
                <a:lnTo>
                  <a:pt x="448665" y="759279"/>
                </a:lnTo>
                <a:lnTo>
                  <a:pt x="0" y="75927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13435469" y="4081381"/>
            <a:ext cx="701298" cy="759279"/>
          </a:xfrm>
          <a:custGeom>
            <a:avLst/>
            <a:gdLst/>
            <a:ahLst/>
            <a:cxnLst/>
            <a:rect l="l" t="t" r="r" b="b"/>
            <a:pathLst>
              <a:path w="701298" h="759279">
                <a:moveTo>
                  <a:pt x="0" y="0"/>
                </a:moveTo>
                <a:lnTo>
                  <a:pt x="701297" y="0"/>
                </a:lnTo>
                <a:lnTo>
                  <a:pt x="701297" y="759279"/>
                </a:lnTo>
                <a:lnTo>
                  <a:pt x="0" y="75927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15270346" y="4081381"/>
            <a:ext cx="434860" cy="759279"/>
          </a:xfrm>
          <a:custGeom>
            <a:avLst/>
            <a:gdLst/>
            <a:ahLst/>
            <a:cxnLst/>
            <a:rect l="l" t="t" r="r" b="b"/>
            <a:pathLst>
              <a:path w="434860" h="759279">
                <a:moveTo>
                  <a:pt x="0" y="0"/>
                </a:moveTo>
                <a:lnTo>
                  <a:pt x="434860" y="0"/>
                </a:lnTo>
                <a:lnTo>
                  <a:pt x="434860" y="759279"/>
                </a:lnTo>
                <a:lnTo>
                  <a:pt x="0" y="75927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a:off x="16939250" y="6866751"/>
            <a:ext cx="579813" cy="759279"/>
          </a:xfrm>
          <a:custGeom>
            <a:avLst/>
            <a:gdLst/>
            <a:ahLst/>
            <a:cxnLst/>
            <a:rect l="l" t="t" r="r" b="b"/>
            <a:pathLst>
              <a:path w="579813" h="759279">
                <a:moveTo>
                  <a:pt x="0" y="0"/>
                </a:moveTo>
                <a:lnTo>
                  <a:pt x="579813" y="0"/>
                </a:lnTo>
                <a:lnTo>
                  <a:pt x="579813" y="759279"/>
                </a:lnTo>
                <a:lnTo>
                  <a:pt x="0" y="75927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7" name="Freeform 7"/>
          <p:cNvSpPr/>
          <p:nvPr/>
        </p:nvSpPr>
        <p:spPr>
          <a:xfrm>
            <a:off x="13522847" y="6866751"/>
            <a:ext cx="550823" cy="759279"/>
          </a:xfrm>
          <a:custGeom>
            <a:avLst/>
            <a:gdLst/>
            <a:ahLst/>
            <a:cxnLst/>
            <a:rect l="l" t="t" r="r" b="b"/>
            <a:pathLst>
              <a:path w="550823" h="759279">
                <a:moveTo>
                  <a:pt x="0" y="0"/>
                </a:moveTo>
                <a:lnTo>
                  <a:pt x="550823" y="0"/>
                </a:lnTo>
                <a:lnTo>
                  <a:pt x="550823" y="759279"/>
                </a:lnTo>
                <a:lnTo>
                  <a:pt x="0" y="759279"/>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8" name="Freeform 8"/>
          <p:cNvSpPr/>
          <p:nvPr/>
        </p:nvSpPr>
        <p:spPr>
          <a:xfrm>
            <a:off x="15216913" y="6866751"/>
            <a:ext cx="566008" cy="759279"/>
          </a:xfrm>
          <a:custGeom>
            <a:avLst/>
            <a:gdLst/>
            <a:ahLst/>
            <a:cxnLst/>
            <a:rect l="l" t="t" r="r" b="b"/>
            <a:pathLst>
              <a:path w="566008" h="759279">
                <a:moveTo>
                  <a:pt x="0" y="0"/>
                </a:moveTo>
                <a:lnTo>
                  <a:pt x="566008" y="0"/>
                </a:lnTo>
                <a:lnTo>
                  <a:pt x="566008" y="759279"/>
                </a:lnTo>
                <a:lnTo>
                  <a:pt x="0" y="759279"/>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9" name="Freeform 9"/>
          <p:cNvSpPr/>
          <p:nvPr/>
        </p:nvSpPr>
        <p:spPr>
          <a:xfrm>
            <a:off x="16842898" y="5474066"/>
            <a:ext cx="748235" cy="759279"/>
          </a:xfrm>
          <a:custGeom>
            <a:avLst/>
            <a:gdLst/>
            <a:ahLst/>
            <a:cxnLst/>
            <a:rect l="l" t="t" r="r" b="b"/>
            <a:pathLst>
              <a:path w="748235" h="759279">
                <a:moveTo>
                  <a:pt x="0" y="0"/>
                </a:moveTo>
                <a:lnTo>
                  <a:pt x="748235" y="0"/>
                </a:lnTo>
                <a:lnTo>
                  <a:pt x="748235" y="759279"/>
                </a:lnTo>
                <a:lnTo>
                  <a:pt x="0" y="759279"/>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10" name="Freeform 10"/>
          <p:cNvSpPr/>
          <p:nvPr/>
        </p:nvSpPr>
        <p:spPr>
          <a:xfrm>
            <a:off x="13352919" y="5474066"/>
            <a:ext cx="866397" cy="759279"/>
          </a:xfrm>
          <a:custGeom>
            <a:avLst/>
            <a:gdLst/>
            <a:ahLst/>
            <a:cxnLst/>
            <a:rect l="l" t="t" r="r" b="b"/>
            <a:pathLst>
              <a:path w="866397" h="759279">
                <a:moveTo>
                  <a:pt x="0" y="0"/>
                </a:moveTo>
                <a:lnTo>
                  <a:pt x="866397" y="0"/>
                </a:lnTo>
                <a:lnTo>
                  <a:pt x="866397" y="759279"/>
                </a:lnTo>
                <a:lnTo>
                  <a:pt x="0" y="759279"/>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sp>
        <p:nvSpPr>
          <p:cNvPr id="11" name="Freeform 11"/>
          <p:cNvSpPr/>
          <p:nvPr/>
        </p:nvSpPr>
        <p:spPr>
          <a:xfrm>
            <a:off x="15284151" y="5474066"/>
            <a:ext cx="407250" cy="759279"/>
          </a:xfrm>
          <a:custGeom>
            <a:avLst/>
            <a:gdLst/>
            <a:ahLst/>
            <a:cxnLst/>
            <a:rect l="l" t="t" r="r" b="b"/>
            <a:pathLst>
              <a:path w="407250" h="759279">
                <a:moveTo>
                  <a:pt x="0" y="0"/>
                </a:moveTo>
                <a:lnTo>
                  <a:pt x="407250" y="0"/>
                </a:lnTo>
                <a:lnTo>
                  <a:pt x="407250" y="759279"/>
                </a:lnTo>
                <a:lnTo>
                  <a:pt x="0" y="759279"/>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sp>
      <p:sp>
        <p:nvSpPr>
          <p:cNvPr id="12" name="Freeform 12"/>
          <p:cNvSpPr/>
          <p:nvPr/>
        </p:nvSpPr>
        <p:spPr>
          <a:xfrm>
            <a:off x="16923892" y="2655336"/>
            <a:ext cx="586247" cy="749851"/>
          </a:xfrm>
          <a:custGeom>
            <a:avLst/>
            <a:gdLst/>
            <a:ahLst/>
            <a:cxnLst/>
            <a:rect l="l" t="t" r="r" b="b"/>
            <a:pathLst>
              <a:path w="586247" h="749851">
                <a:moveTo>
                  <a:pt x="0" y="0"/>
                </a:moveTo>
                <a:lnTo>
                  <a:pt x="586247" y="0"/>
                </a:lnTo>
                <a:lnTo>
                  <a:pt x="586247" y="749850"/>
                </a:lnTo>
                <a:lnTo>
                  <a:pt x="0" y="749850"/>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sp>
      <p:sp>
        <p:nvSpPr>
          <p:cNvPr id="13" name="Freeform 13"/>
          <p:cNvSpPr/>
          <p:nvPr/>
        </p:nvSpPr>
        <p:spPr>
          <a:xfrm>
            <a:off x="13397777" y="2655336"/>
            <a:ext cx="776682" cy="749851"/>
          </a:xfrm>
          <a:custGeom>
            <a:avLst/>
            <a:gdLst/>
            <a:ahLst/>
            <a:cxnLst/>
            <a:rect l="l" t="t" r="r" b="b"/>
            <a:pathLst>
              <a:path w="776682" h="749851">
                <a:moveTo>
                  <a:pt x="0" y="0"/>
                </a:moveTo>
                <a:lnTo>
                  <a:pt x="776681" y="0"/>
                </a:lnTo>
                <a:lnTo>
                  <a:pt x="776681" y="749850"/>
                </a:lnTo>
                <a:lnTo>
                  <a:pt x="0" y="749850"/>
                </a:lnTo>
                <a:lnTo>
                  <a:pt x="0" y="0"/>
                </a:lnTo>
                <a:close/>
              </a:path>
            </a:pathLst>
          </a:custGeom>
          <a:blipFill>
            <a:blip r:embed="rId22">
              <a:extLst>
                <a:ext uri="{96DAC541-7B7A-43D3-8B79-37D633B846F1}">
                  <asvg:svgBlip xmlns:asvg="http://schemas.microsoft.com/office/drawing/2016/SVG/main" r:embed="rId23"/>
                </a:ext>
              </a:extLst>
            </a:blip>
            <a:stretch>
              <a:fillRect/>
            </a:stretch>
          </a:blipFill>
        </p:spPr>
      </p:sp>
      <p:sp>
        <p:nvSpPr>
          <p:cNvPr id="14" name="Freeform 14"/>
          <p:cNvSpPr/>
          <p:nvPr/>
        </p:nvSpPr>
        <p:spPr>
          <a:xfrm>
            <a:off x="15260776" y="2655336"/>
            <a:ext cx="454001" cy="749851"/>
          </a:xfrm>
          <a:custGeom>
            <a:avLst/>
            <a:gdLst/>
            <a:ahLst/>
            <a:cxnLst/>
            <a:rect l="l" t="t" r="r" b="b"/>
            <a:pathLst>
              <a:path w="454001" h="749851">
                <a:moveTo>
                  <a:pt x="0" y="0"/>
                </a:moveTo>
                <a:lnTo>
                  <a:pt x="454000" y="0"/>
                </a:lnTo>
                <a:lnTo>
                  <a:pt x="454000" y="749850"/>
                </a:lnTo>
                <a:lnTo>
                  <a:pt x="0" y="749850"/>
                </a:lnTo>
                <a:lnTo>
                  <a:pt x="0" y="0"/>
                </a:lnTo>
                <a:close/>
              </a:path>
            </a:pathLst>
          </a:custGeom>
          <a:blipFill>
            <a:blip r:embed="rId24">
              <a:extLst>
                <a:ext uri="{96DAC541-7B7A-43D3-8B79-37D633B846F1}">
                  <asvg:svgBlip xmlns:asvg="http://schemas.microsoft.com/office/drawing/2016/SVG/main" r:embed="rId25"/>
                </a:ext>
              </a:extLst>
            </a:blip>
            <a:stretch>
              <a:fillRect/>
            </a:stretch>
          </a:blipFill>
        </p:spPr>
      </p:sp>
      <p:sp>
        <p:nvSpPr>
          <p:cNvPr id="15" name="Freeform 15"/>
          <p:cNvSpPr/>
          <p:nvPr/>
        </p:nvSpPr>
        <p:spPr>
          <a:xfrm>
            <a:off x="16738029" y="1219987"/>
            <a:ext cx="921560" cy="759030"/>
          </a:xfrm>
          <a:custGeom>
            <a:avLst/>
            <a:gdLst/>
            <a:ahLst/>
            <a:cxnLst/>
            <a:rect l="l" t="t" r="r" b="b"/>
            <a:pathLst>
              <a:path w="921560" h="759030">
                <a:moveTo>
                  <a:pt x="0" y="0"/>
                </a:moveTo>
                <a:lnTo>
                  <a:pt x="921560" y="0"/>
                </a:lnTo>
                <a:lnTo>
                  <a:pt x="921560" y="759030"/>
                </a:lnTo>
                <a:lnTo>
                  <a:pt x="0" y="759030"/>
                </a:lnTo>
                <a:lnTo>
                  <a:pt x="0" y="0"/>
                </a:lnTo>
                <a:close/>
              </a:path>
            </a:pathLst>
          </a:custGeom>
          <a:blipFill>
            <a:blip r:embed="rId26">
              <a:extLst>
                <a:ext uri="{96DAC541-7B7A-43D3-8B79-37D633B846F1}">
                  <asvg:svgBlip xmlns:asvg="http://schemas.microsoft.com/office/drawing/2016/SVG/main" r:embed="rId27"/>
                </a:ext>
              </a:extLst>
            </a:blip>
            <a:stretch>
              <a:fillRect/>
            </a:stretch>
          </a:blipFill>
        </p:spPr>
      </p:sp>
      <p:sp>
        <p:nvSpPr>
          <p:cNvPr id="16" name="Freeform 16"/>
          <p:cNvSpPr/>
          <p:nvPr/>
        </p:nvSpPr>
        <p:spPr>
          <a:xfrm>
            <a:off x="13353757" y="1219987"/>
            <a:ext cx="828307" cy="759030"/>
          </a:xfrm>
          <a:custGeom>
            <a:avLst/>
            <a:gdLst/>
            <a:ahLst/>
            <a:cxnLst/>
            <a:rect l="l" t="t" r="r" b="b"/>
            <a:pathLst>
              <a:path w="828307" h="759030">
                <a:moveTo>
                  <a:pt x="0" y="0"/>
                </a:moveTo>
                <a:lnTo>
                  <a:pt x="828307" y="0"/>
                </a:lnTo>
                <a:lnTo>
                  <a:pt x="828307" y="759030"/>
                </a:lnTo>
                <a:lnTo>
                  <a:pt x="0" y="759030"/>
                </a:lnTo>
                <a:lnTo>
                  <a:pt x="0" y="0"/>
                </a:lnTo>
                <a:close/>
              </a:path>
            </a:pathLst>
          </a:custGeom>
          <a:blipFill>
            <a:blip r:embed="rId28">
              <a:extLst>
                <a:ext uri="{96DAC541-7B7A-43D3-8B79-37D633B846F1}">
                  <asvg:svgBlip xmlns:asvg="http://schemas.microsoft.com/office/drawing/2016/SVG/main" r:embed="rId29"/>
                </a:ext>
              </a:extLst>
            </a:blip>
            <a:stretch>
              <a:fillRect/>
            </a:stretch>
          </a:blipFill>
        </p:spPr>
      </p:sp>
      <p:sp>
        <p:nvSpPr>
          <p:cNvPr id="17" name="Freeform 17"/>
          <p:cNvSpPr/>
          <p:nvPr/>
        </p:nvSpPr>
        <p:spPr>
          <a:xfrm>
            <a:off x="15167337" y="1219987"/>
            <a:ext cx="604464" cy="759030"/>
          </a:xfrm>
          <a:custGeom>
            <a:avLst/>
            <a:gdLst/>
            <a:ahLst/>
            <a:cxnLst/>
            <a:rect l="l" t="t" r="r" b="b"/>
            <a:pathLst>
              <a:path w="604464" h="759030">
                <a:moveTo>
                  <a:pt x="0" y="0"/>
                </a:moveTo>
                <a:lnTo>
                  <a:pt x="604464" y="0"/>
                </a:lnTo>
                <a:lnTo>
                  <a:pt x="604464" y="759030"/>
                </a:lnTo>
                <a:lnTo>
                  <a:pt x="0" y="759030"/>
                </a:lnTo>
                <a:lnTo>
                  <a:pt x="0" y="0"/>
                </a:lnTo>
                <a:close/>
              </a:path>
            </a:pathLst>
          </a:custGeom>
          <a:blipFill>
            <a:blip r:embed="rId30">
              <a:extLst>
                <a:ext uri="{96DAC541-7B7A-43D3-8B79-37D633B846F1}">
                  <asvg:svgBlip xmlns:asvg="http://schemas.microsoft.com/office/drawing/2016/SVG/main" r:embed="rId31"/>
                </a:ext>
              </a:extLst>
            </a:blip>
            <a:stretch>
              <a:fillRect/>
            </a:stretch>
          </a:blipFill>
        </p:spPr>
      </p:sp>
      <p:sp>
        <p:nvSpPr>
          <p:cNvPr id="18" name="Freeform 18"/>
          <p:cNvSpPr/>
          <p:nvPr/>
        </p:nvSpPr>
        <p:spPr>
          <a:xfrm>
            <a:off x="13333403" y="8468897"/>
            <a:ext cx="978006" cy="906879"/>
          </a:xfrm>
          <a:custGeom>
            <a:avLst/>
            <a:gdLst/>
            <a:ahLst/>
            <a:cxnLst/>
            <a:rect l="l" t="t" r="r" b="b"/>
            <a:pathLst>
              <a:path w="978006" h="906879">
                <a:moveTo>
                  <a:pt x="0" y="0"/>
                </a:moveTo>
                <a:lnTo>
                  <a:pt x="978007" y="0"/>
                </a:lnTo>
                <a:lnTo>
                  <a:pt x="978007" y="906879"/>
                </a:lnTo>
                <a:lnTo>
                  <a:pt x="0" y="906879"/>
                </a:lnTo>
                <a:lnTo>
                  <a:pt x="0" y="0"/>
                </a:lnTo>
                <a:close/>
              </a:path>
            </a:pathLst>
          </a:custGeom>
          <a:blipFill>
            <a:blip r:embed="rId32">
              <a:extLst>
                <a:ext uri="{96DAC541-7B7A-43D3-8B79-37D633B846F1}">
                  <asvg:svgBlip xmlns:asvg="http://schemas.microsoft.com/office/drawing/2016/SVG/main" r:embed="rId33"/>
                </a:ext>
              </a:extLst>
            </a:blip>
            <a:stretch>
              <a:fillRect/>
            </a:stretch>
          </a:blipFill>
        </p:spPr>
      </p:sp>
      <p:sp>
        <p:nvSpPr>
          <p:cNvPr id="19" name="Freeform 19"/>
          <p:cNvSpPr/>
          <p:nvPr/>
        </p:nvSpPr>
        <p:spPr>
          <a:xfrm>
            <a:off x="15284151" y="8551559"/>
            <a:ext cx="620411" cy="824217"/>
          </a:xfrm>
          <a:custGeom>
            <a:avLst/>
            <a:gdLst/>
            <a:ahLst/>
            <a:cxnLst/>
            <a:rect l="l" t="t" r="r" b="b"/>
            <a:pathLst>
              <a:path w="620411" h="824217">
                <a:moveTo>
                  <a:pt x="0" y="0"/>
                </a:moveTo>
                <a:lnTo>
                  <a:pt x="620411" y="0"/>
                </a:lnTo>
                <a:lnTo>
                  <a:pt x="620411" y="824217"/>
                </a:lnTo>
                <a:lnTo>
                  <a:pt x="0" y="824217"/>
                </a:lnTo>
                <a:lnTo>
                  <a:pt x="0" y="0"/>
                </a:lnTo>
                <a:close/>
              </a:path>
            </a:pathLst>
          </a:custGeom>
          <a:blipFill>
            <a:blip r:embed="rId34">
              <a:extLst>
                <a:ext uri="{96DAC541-7B7A-43D3-8B79-37D633B846F1}">
                  <asvg:svgBlip xmlns:asvg="http://schemas.microsoft.com/office/drawing/2016/SVG/main" r:embed="rId35"/>
                </a:ext>
              </a:extLst>
            </a:blip>
            <a:stretch>
              <a:fillRect/>
            </a:stretch>
          </a:blipFill>
        </p:spPr>
      </p:sp>
      <p:sp>
        <p:nvSpPr>
          <p:cNvPr id="20" name="Freeform 20"/>
          <p:cNvSpPr/>
          <p:nvPr/>
        </p:nvSpPr>
        <p:spPr>
          <a:xfrm>
            <a:off x="16898959" y="8620530"/>
            <a:ext cx="824217" cy="824217"/>
          </a:xfrm>
          <a:custGeom>
            <a:avLst/>
            <a:gdLst/>
            <a:ahLst/>
            <a:cxnLst/>
            <a:rect l="l" t="t" r="r" b="b"/>
            <a:pathLst>
              <a:path w="824217" h="824217">
                <a:moveTo>
                  <a:pt x="0" y="0"/>
                </a:moveTo>
                <a:lnTo>
                  <a:pt x="824217" y="0"/>
                </a:lnTo>
                <a:lnTo>
                  <a:pt x="824217" y="824217"/>
                </a:lnTo>
                <a:lnTo>
                  <a:pt x="0" y="824217"/>
                </a:lnTo>
                <a:lnTo>
                  <a:pt x="0" y="0"/>
                </a:lnTo>
                <a:close/>
              </a:path>
            </a:pathLst>
          </a:custGeom>
          <a:blipFill>
            <a:blip r:embed="rId36">
              <a:extLst>
                <a:ext uri="{96DAC541-7B7A-43D3-8B79-37D633B846F1}">
                  <asvg:svgBlip xmlns:asvg="http://schemas.microsoft.com/office/drawing/2016/SVG/main" r:embed="rId37"/>
                </a:ext>
              </a:extLst>
            </a:blip>
            <a:stretch>
              <a:fillRect/>
            </a:stretch>
          </a:blipFill>
        </p:spPr>
      </p:sp>
      <p:sp>
        <p:nvSpPr>
          <p:cNvPr id="21" name="TextBox 21"/>
          <p:cNvSpPr txBox="1"/>
          <p:nvPr/>
        </p:nvSpPr>
        <p:spPr>
          <a:xfrm>
            <a:off x="-2291443" y="818237"/>
            <a:ext cx="10374086" cy="1160779"/>
          </a:xfrm>
          <a:prstGeom prst="rect">
            <a:avLst/>
          </a:prstGeom>
        </p:spPr>
        <p:txBody>
          <a:bodyPr lIns="0" tIns="0" rIns="0" bIns="0" rtlCol="0" anchor="t">
            <a:spAutoFit/>
          </a:bodyPr>
          <a:lstStyle/>
          <a:p>
            <a:pPr marL="0" lvl="0" indent="0" algn="ctr">
              <a:lnSpc>
                <a:spcPts val="8964"/>
              </a:lnSpc>
            </a:pPr>
            <a:r>
              <a:rPr lang="en-US" sz="8149">
                <a:solidFill>
                  <a:srgbClr val="F80000"/>
                </a:solidFill>
                <a:latin typeface="Crimson Pro Bold"/>
              </a:rPr>
              <a:t>ưu điểm</a:t>
            </a:r>
          </a:p>
        </p:txBody>
      </p:sp>
    </p:spTree>
  </p:cSld>
  <p:clrMapOvr>
    <a:masterClrMapping/>
  </p:clrMapOvr>
  <p:transition spd="slow">
    <p:wip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35000"/>
            </a:blip>
            <a:stretch>
              <a:fillRect l="-9617" t="-17030" b="-14388"/>
            </a:stretch>
          </a:blipFill>
        </p:spPr>
      </p:sp>
      <p:sp>
        <p:nvSpPr>
          <p:cNvPr id="3" name="TextBox 3"/>
          <p:cNvSpPr txBox="1"/>
          <p:nvPr/>
        </p:nvSpPr>
        <p:spPr>
          <a:xfrm>
            <a:off x="1028700" y="2004468"/>
            <a:ext cx="11916004" cy="6018520"/>
          </a:xfrm>
          <a:prstGeom prst="rect">
            <a:avLst/>
          </a:prstGeom>
        </p:spPr>
        <p:txBody>
          <a:bodyPr lIns="0" tIns="0" rIns="0" bIns="0" rtlCol="0" anchor="t">
            <a:spAutoFit/>
          </a:bodyPr>
          <a:lstStyle/>
          <a:p>
            <a:pPr>
              <a:lnSpc>
                <a:spcPts val="7989"/>
              </a:lnSpc>
            </a:pPr>
            <a:r>
              <a:rPr lang="en-US" sz="5587" spc="111">
                <a:solidFill>
                  <a:srgbClr val="000000"/>
                </a:solidFill>
                <a:latin typeface="Crimson Pro"/>
              </a:rPr>
              <a:t>Số lượng mô hình cần huấn luyện tỉ lệ thuận với k</a:t>
            </a:r>
          </a:p>
          <a:p>
            <a:pPr marL="0" lvl="0" indent="0">
              <a:lnSpc>
                <a:spcPts val="7989"/>
              </a:lnSpc>
            </a:pPr>
            <a:r>
              <a:rPr lang="en-US" sz="5587" spc="111">
                <a:solidFill>
                  <a:srgbClr val="000000"/>
                </a:solidFill>
                <a:latin typeface="Crimson Pro"/>
              </a:rPr>
              <a:t>Nếu trong bài toán, có nhiều tham số cần xác định, khoảng giá trị của mỗi tham số rộng, thì việc huấn luyện nhiều mô hình là khó khả thi</a:t>
            </a:r>
          </a:p>
        </p:txBody>
      </p:sp>
      <p:sp>
        <p:nvSpPr>
          <p:cNvPr id="4" name="Freeform 4"/>
          <p:cNvSpPr/>
          <p:nvPr/>
        </p:nvSpPr>
        <p:spPr>
          <a:xfrm>
            <a:off x="16992683" y="4081381"/>
            <a:ext cx="448665" cy="759279"/>
          </a:xfrm>
          <a:custGeom>
            <a:avLst/>
            <a:gdLst/>
            <a:ahLst/>
            <a:cxnLst/>
            <a:rect l="l" t="t" r="r" b="b"/>
            <a:pathLst>
              <a:path w="448665" h="759279">
                <a:moveTo>
                  <a:pt x="0" y="0"/>
                </a:moveTo>
                <a:lnTo>
                  <a:pt x="448665" y="0"/>
                </a:lnTo>
                <a:lnTo>
                  <a:pt x="448665" y="759279"/>
                </a:lnTo>
                <a:lnTo>
                  <a:pt x="0" y="75927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a:off x="13435469" y="4081381"/>
            <a:ext cx="701298" cy="759279"/>
          </a:xfrm>
          <a:custGeom>
            <a:avLst/>
            <a:gdLst/>
            <a:ahLst/>
            <a:cxnLst/>
            <a:rect l="l" t="t" r="r" b="b"/>
            <a:pathLst>
              <a:path w="701298" h="759279">
                <a:moveTo>
                  <a:pt x="0" y="0"/>
                </a:moveTo>
                <a:lnTo>
                  <a:pt x="701297" y="0"/>
                </a:lnTo>
                <a:lnTo>
                  <a:pt x="701297" y="759279"/>
                </a:lnTo>
                <a:lnTo>
                  <a:pt x="0" y="75927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Freeform 6"/>
          <p:cNvSpPr/>
          <p:nvPr/>
        </p:nvSpPr>
        <p:spPr>
          <a:xfrm>
            <a:off x="15270346" y="4081381"/>
            <a:ext cx="434860" cy="759279"/>
          </a:xfrm>
          <a:custGeom>
            <a:avLst/>
            <a:gdLst/>
            <a:ahLst/>
            <a:cxnLst/>
            <a:rect l="l" t="t" r="r" b="b"/>
            <a:pathLst>
              <a:path w="434860" h="759279">
                <a:moveTo>
                  <a:pt x="0" y="0"/>
                </a:moveTo>
                <a:lnTo>
                  <a:pt x="434860" y="0"/>
                </a:lnTo>
                <a:lnTo>
                  <a:pt x="434860" y="759279"/>
                </a:lnTo>
                <a:lnTo>
                  <a:pt x="0" y="75927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7" name="Freeform 7"/>
          <p:cNvSpPr/>
          <p:nvPr/>
        </p:nvSpPr>
        <p:spPr>
          <a:xfrm>
            <a:off x="16939250" y="6866751"/>
            <a:ext cx="579813" cy="759279"/>
          </a:xfrm>
          <a:custGeom>
            <a:avLst/>
            <a:gdLst/>
            <a:ahLst/>
            <a:cxnLst/>
            <a:rect l="l" t="t" r="r" b="b"/>
            <a:pathLst>
              <a:path w="579813" h="759279">
                <a:moveTo>
                  <a:pt x="0" y="0"/>
                </a:moveTo>
                <a:lnTo>
                  <a:pt x="579813" y="0"/>
                </a:lnTo>
                <a:lnTo>
                  <a:pt x="579813" y="759279"/>
                </a:lnTo>
                <a:lnTo>
                  <a:pt x="0" y="759279"/>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8" name="Freeform 8"/>
          <p:cNvSpPr/>
          <p:nvPr/>
        </p:nvSpPr>
        <p:spPr>
          <a:xfrm>
            <a:off x="13522847" y="6866751"/>
            <a:ext cx="550823" cy="759279"/>
          </a:xfrm>
          <a:custGeom>
            <a:avLst/>
            <a:gdLst/>
            <a:ahLst/>
            <a:cxnLst/>
            <a:rect l="l" t="t" r="r" b="b"/>
            <a:pathLst>
              <a:path w="550823" h="759279">
                <a:moveTo>
                  <a:pt x="0" y="0"/>
                </a:moveTo>
                <a:lnTo>
                  <a:pt x="550823" y="0"/>
                </a:lnTo>
                <a:lnTo>
                  <a:pt x="550823" y="759279"/>
                </a:lnTo>
                <a:lnTo>
                  <a:pt x="0" y="759279"/>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9" name="Freeform 9"/>
          <p:cNvSpPr/>
          <p:nvPr/>
        </p:nvSpPr>
        <p:spPr>
          <a:xfrm>
            <a:off x="15216913" y="6866751"/>
            <a:ext cx="566008" cy="759279"/>
          </a:xfrm>
          <a:custGeom>
            <a:avLst/>
            <a:gdLst/>
            <a:ahLst/>
            <a:cxnLst/>
            <a:rect l="l" t="t" r="r" b="b"/>
            <a:pathLst>
              <a:path w="566008" h="759279">
                <a:moveTo>
                  <a:pt x="0" y="0"/>
                </a:moveTo>
                <a:lnTo>
                  <a:pt x="566008" y="0"/>
                </a:lnTo>
                <a:lnTo>
                  <a:pt x="566008" y="759279"/>
                </a:lnTo>
                <a:lnTo>
                  <a:pt x="0" y="759279"/>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10" name="Freeform 10"/>
          <p:cNvSpPr/>
          <p:nvPr/>
        </p:nvSpPr>
        <p:spPr>
          <a:xfrm>
            <a:off x="16842898" y="5474066"/>
            <a:ext cx="748235" cy="759279"/>
          </a:xfrm>
          <a:custGeom>
            <a:avLst/>
            <a:gdLst/>
            <a:ahLst/>
            <a:cxnLst/>
            <a:rect l="l" t="t" r="r" b="b"/>
            <a:pathLst>
              <a:path w="748235" h="759279">
                <a:moveTo>
                  <a:pt x="0" y="0"/>
                </a:moveTo>
                <a:lnTo>
                  <a:pt x="748235" y="0"/>
                </a:lnTo>
                <a:lnTo>
                  <a:pt x="748235" y="759279"/>
                </a:lnTo>
                <a:lnTo>
                  <a:pt x="0" y="759279"/>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11" name="Freeform 11"/>
          <p:cNvSpPr/>
          <p:nvPr/>
        </p:nvSpPr>
        <p:spPr>
          <a:xfrm>
            <a:off x="13352919" y="5474066"/>
            <a:ext cx="866397" cy="759279"/>
          </a:xfrm>
          <a:custGeom>
            <a:avLst/>
            <a:gdLst/>
            <a:ahLst/>
            <a:cxnLst/>
            <a:rect l="l" t="t" r="r" b="b"/>
            <a:pathLst>
              <a:path w="866397" h="759279">
                <a:moveTo>
                  <a:pt x="0" y="0"/>
                </a:moveTo>
                <a:lnTo>
                  <a:pt x="866397" y="0"/>
                </a:lnTo>
                <a:lnTo>
                  <a:pt x="866397" y="759279"/>
                </a:lnTo>
                <a:lnTo>
                  <a:pt x="0" y="759279"/>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sp>
      <p:sp>
        <p:nvSpPr>
          <p:cNvPr id="12" name="Freeform 12"/>
          <p:cNvSpPr/>
          <p:nvPr/>
        </p:nvSpPr>
        <p:spPr>
          <a:xfrm>
            <a:off x="15284151" y="5474066"/>
            <a:ext cx="407250" cy="759279"/>
          </a:xfrm>
          <a:custGeom>
            <a:avLst/>
            <a:gdLst/>
            <a:ahLst/>
            <a:cxnLst/>
            <a:rect l="l" t="t" r="r" b="b"/>
            <a:pathLst>
              <a:path w="407250" h="759279">
                <a:moveTo>
                  <a:pt x="0" y="0"/>
                </a:moveTo>
                <a:lnTo>
                  <a:pt x="407250" y="0"/>
                </a:lnTo>
                <a:lnTo>
                  <a:pt x="407250" y="759279"/>
                </a:lnTo>
                <a:lnTo>
                  <a:pt x="0" y="759279"/>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sp>
      <p:sp>
        <p:nvSpPr>
          <p:cNvPr id="13" name="Freeform 13"/>
          <p:cNvSpPr/>
          <p:nvPr/>
        </p:nvSpPr>
        <p:spPr>
          <a:xfrm>
            <a:off x="16923892" y="2655336"/>
            <a:ext cx="586247" cy="749851"/>
          </a:xfrm>
          <a:custGeom>
            <a:avLst/>
            <a:gdLst/>
            <a:ahLst/>
            <a:cxnLst/>
            <a:rect l="l" t="t" r="r" b="b"/>
            <a:pathLst>
              <a:path w="586247" h="749851">
                <a:moveTo>
                  <a:pt x="0" y="0"/>
                </a:moveTo>
                <a:lnTo>
                  <a:pt x="586247" y="0"/>
                </a:lnTo>
                <a:lnTo>
                  <a:pt x="586247" y="749850"/>
                </a:lnTo>
                <a:lnTo>
                  <a:pt x="0" y="749850"/>
                </a:lnTo>
                <a:lnTo>
                  <a:pt x="0" y="0"/>
                </a:lnTo>
                <a:close/>
              </a:path>
            </a:pathLst>
          </a:custGeom>
          <a:blipFill>
            <a:blip r:embed="rId21">
              <a:extLst>
                <a:ext uri="{96DAC541-7B7A-43D3-8B79-37D633B846F1}">
                  <asvg:svgBlip xmlns:asvg="http://schemas.microsoft.com/office/drawing/2016/SVG/main" r:embed="rId22"/>
                </a:ext>
              </a:extLst>
            </a:blip>
            <a:stretch>
              <a:fillRect/>
            </a:stretch>
          </a:blipFill>
        </p:spPr>
      </p:sp>
      <p:sp>
        <p:nvSpPr>
          <p:cNvPr id="14" name="Freeform 14"/>
          <p:cNvSpPr/>
          <p:nvPr/>
        </p:nvSpPr>
        <p:spPr>
          <a:xfrm>
            <a:off x="13397777" y="2655336"/>
            <a:ext cx="776682" cy="749851"/>
          </a:xfrm>
          <a:custGeom>
            <a:avLst/>
            <a:gdLst/>
            <a:ahLst/>
            <a:cxnLst/>
            <a:rect l="l" t="t" r="r" b="b"/>
            <a:pathLst>
              <a:path w="776682" h="749851">
                <a:moveTo>
                  <a:pt x="0" y="0"/>
                </a:moveTo>
                <a:lnTo>
                  <a:pt x="776681" y="0"/>
                </a:lnTo>
                <a:lnTo>
                  <a:pt x="776681" y="749850"/>
                </a:lnTo>
                <a:lnTo>
                  <a:pt x="0" y="749850"/>
                </a:lnTo>
                <a:lnTo>
                  <a:pt x="0" y="0"/>
                </a:lnTo>
                <a:close/>
              </a:path>
            </a:pathLst>
          </a:custGeom>
          <a:blipFill>
            <a:blip r:embed="rId23">
              <a:extLst>
                <a:ext uri="{96DAC541-7B7A-43D3-8B79-37D633B846F1}">
                  <asvg:svgBlip xmlns:asvg="http://schemas.microsoft.com/office/drawing/2016/SVG/main" r:embed="rId24"/>
                </a:ext>
              </a:extLst>
            </a:blip>
            <a:stretch>
              <a:fillRect/>
            </a:stretch>
          </a:blipFill>
        </p:spPr>
      </p:sp>
      <p:sp>
        <p:nvSpPr>
          <p:cNvPr id="15" name="Freeform 15"/>
          <p:cNvSpPr/>
          <p:nvPr/>
        </p:nvSpPr>
        <p:spPr>
          <a:xfrm>
            <a:off x="15260776" y="2655336"/>
            <a:ext cx="454001" cy="749851"/>
          </a:xfrm>
          <a:custGeom>
            <a:avLst/>
            <a:gdLst/>
            <a:ahLst/>
            <a:cxnLst/>
            <a:rect l="l" t="t" r="r" b="b"/>
            <a:pathLst>
              <a:path w="454001" h="749851">
                <a:moveTo>
                  <a:pt x="0" y="0"/>
                </a:moveTo>
                <a:lnTo>
                  <a:pt x="454000" y="0"/>
                </a:lnTo>
                <a:lnTo>
                  <a:pt x="454000" y="749850"/>
                </a:lnTo>
                <a:lnTo>
                  <a:pt x="0" y="749850"/>
                </a:lnTo>
                <a:lnTo>
                  <a:pt x="0" y="0"/>
                </a:lnTo>
                <a:close/>
              </a:path>
            </a:pathLst>
          </a:custGeom>
          <a:blipFill>
            <a:blip r:embed="rId25">
              <a:extLst>
                <a:ext uri="{96DAC541-7B7A-43D3-8B79-37D633B846F1}">
                  <asvg:svgBlip xmlns:asvg="http://schemas.microsoft.com/office/drawing/2016/SVG/main" r:embed="rId26"/>
                </a:ext>
              </a:extLst>
            </a:blip>
            <a:stretch>
              <a:fillRect/>
            </a:stretch>
          </a:blipFill>
        </p:spPr>
      </p:sp>
      <p:sp>
        <p:nvSpPr>
          <p:cNvPr id="16" name="Freeform 16"/>
          <p:cNvSpPr/>
          <p:nvPr/>
        </p:nvSpPr>
        <p:spPr>
          <a:xfrm>
            <a:off x="16738029" y="1219987"/>
            <a:ext cx="921560" cy="759030"/>
          </a:xfrm>
          <a:custGeom>
            <a:avLst/>
            <a:gdLst/>
            <a:ahLst/>
            <a:cxnLst/>
            <a:rect l="l" t="t" r="r" b="b"/>
            <a:pathLst>
              <a:path w="921560" h="759030">
                <a:moveTo>
                  <a:pt x="0" y="0"/>
                </a:moveTo>
                <a:lnTo>
                  <a:pt x="921560" y="0"/>
                </a:lnTo>
                <a:lnTo>
                  <a:pt x="921560" y="759030"/>
                </a:lnTo>
                <a:lnTo>
                  <a:pt x="0" y="759030"/>
                </a:lnTo>
                <a:lnTo>
                  <a:pt x="0" y="0"/>
                </a:lnTo>
                <a:close/>
              </a:path>
            </a:pathLst>
          </a:custGeom>
          <a:blipFill>
            <a:blip r:embed="rId27">
              <a:extLst>
                <a:ext uri="{96DAC541-7B7A-43D3-8B79-37D633B846F1}">
                  <asvg:svgBlip xmlns:asvg="http://schemas.microsoft.com/office/drawing/2016/SVG/main" r:embed="rId28"/>
                </a:ext>
              </a:extLst>
            </a:blip>
            <a:stretch>
              <a:fillRect/>
            </a:stretch>
          </a:blipFill>
        </p:spPr>
      </p:sp>
      <p:sp>
        <p:nvSpPr>
          <p:cNvPr id="17" name="Freeform 17"/>
          <p:cNvSpPr/>
          <p:nvPr/>
        </p:nvSpPr>
        <p:spPr>
          <a:xfrm>
            <a:off x="13353757" y="1219987"/>
            <a:ext cx="828307" cy="759030"/>
          </a:xfrm>
          <a:custGeom>
            <a:avLst/>
            <a:gdLst/>
            <a:ahLst/>
            <a:cxnLst/>
            <a:rect l="l" t="t" r="r" b="b"/>
            <a:pathLst>
              <a:path w="828307" h="759030">
                <a:moveTo>
                  <a:pt x="0" y="0"/>
                </a:moveTo>
                <a:lnTo>
                  <a:pt x="828307" y="0"/>
                </a:lnTo>
                <a:lnTo>
                  <a:pt x="828307" y="759030"/>
                </a:lnTo>
                <a:lnTo>
                  <a:pt x="0" y="759030"/>
                </a:lnTo>
                <a:lnTo>
                  <a:pt x="0" y="0"/>
                </a:lnTo>
                <a:close/>
              </a:path>
            </a:pathLst>
          </a:custGeom>
          <a:blipFill>
            <a:blip r:embed="rId29">
              <a:extLst>
                <a:ext uri="{96DAC541-7B7A-43D3-8B79-37D633B846F1}">
                  <asvg:svgBlip xmlns:asvg="http://schemas.microsoft.com/office/drawing/2016/SVG/main" r:embed="rId30"/>
                </a:ext>
              </a:extLst>
            </a:blip>
            <a:stretch>
              <a:fillRect/>
            </a:stretch>
          </a:blipFill>
        </p:spPr>
      </p:sp>
      <p:sp>
        <p:nvSpPr>
          <p:cNvPr id="18" name="Freeform 18"/>
          <p:cNvSpPr/>
          <p:nvPr/>
        </p:nvSpPr>
        <p:spPr>
          <a:xfrm>
            <a:off x="15167337" y="1219987"/>
            <a:ext cx="604464" cy="759030"/>
          </a:xfrm>
          <a:custGeom>
            <a:avLst/>
            <a:gdLst/>
            <a:ahLst/>
            <a:cxnLst/>
            <a:rect l="l" t="t" r="r" b="b"/>
            <a:pathLst>
              <a:path w="604464" h="759030">
                <a:moveTo>
                  <a:pt x="0" y="0"/>
                </a:moveTo>
                <a:lnTo>
                  <a:pt x="604464" y="0"/>
                </a:lnTo>
                <a:lnTo>
                  <a:pt x="604464" y="759030"/>
                </a:lnTo>
                <a:lnTo>
                  <a:pt x="0" y="759030"/>
                </a:lnTo>
                <a:lnTo>
                  <a:pt x="0" y="0"/>
                </a:lnTo>
                <a:close/>
              </a:path>
            </a:pathLst>
          </a:custGeom>
          <a:blipFill>
            <a:blip r:embed="rId31">
              <a:extLst>
                <a:ext uri="{96DAC541-7B7A-43D3-8B79-37D633B846F1}">
                  <asvg:svgBlip xmlns:asvg="http://schemas.microsoft.com/office/drawing/2016/SVG/main" r:embed="rId32"/>
                </a:ext>
              </a:extLst>
            </a:blip>
            <a:stretch>
              <a:fillRect/>
            </a:stretch>
          </a:blipFill>
        </p:spPr>
      </p:sp>
      <p:sp>
        <p:nvSpPr>
          <p:cNvPr id="19" name="Freeform 19"/>
          <p:cNvSpPr/>
          <p:nvPr/>
        </p:nvSpPr>
        <p:spPr>
          <a:xfrm>
            <a:off x="13333403" y="8468897"/>
            <a:ext cx="978006" cy="906879"/>
          </a:xfrm>
          <a:custGeom>
            <a:avLst/>
            <a:gdLst/>
            <a:ahLst/>
            <a:cxnLst/>
            <a:rect l="l" t="t" r="r" b="b"/>
            <a:pathLst>
              <a:path w="978006" h="906879">
                <a:moveTo>
                  <a:pt x="0" y="0"/>
                </a:moveTo>
                <a:lnTo>
                  <a:pt x="978007" y="0"/>
                </a:lnTo>
                <a:lnTo>
                  <a:pt x="978007" y="906879"/>
                </a:lnTo>
                <a:lnTo>
                  <a:pt x="0" y="906879"/>
                </a:lnTo>
                <a:lnTo>
                  <a:pt x="0" y="0"/>
                </a:lnTo>
                <a:close/>
              </a:path>
            </a:pathLst>
          </a:custGeom>
          <a:blipFill>
            <a:blip r:embed="rId33">
              <a:extLst>
                <a:ext uri="{96DAC541-7B7A-43D3-8B79-37D633B846F1}">
                  <asvg:svgBlip xmlns:asvg="http://schemas.microsoft.com/office/drawing/2016/SVG/main" r:embed="rId34"/>
                </a:ext>
              </a:extLst>
            </a:blip>
            <a:stretch>
              <a:fillRect/>
            </a:stretch>
          </a:blipFill>
        </p:spPr>
      </p:sp>
      <p:sp>
        <p:nvSpPr>
          <p:cNvPr id="20" name="Freeform 20"/>
          <p:cNvSpPr/>
          <p:nvPr/>
        </p:nvSpPr>
        <p:spPr>
          <a:xfrm>
            <a:off x="15284151" y="8551559"/>
            <a:ext cx="620411" cy="824217"/>
          </a:xfrm>
          <a:custGeom>
            <a:avLst/>
            <a:gdLst/>
            <a:ahLst/>
            <a:cxnLst/>
            <a:rect l="l" t="t" r="r" b="b"/>
            <a:pathLst>
              <a:path w="620411" h="824217">
                <a:moveTo>
                  <a:pt x="0" y="0"/>
                </a:moveTo>
                <a:lnTo>
                  <a:pt x="620411" y="0"/>
                </a:lnTo>
                <a:lnTo>
                  <a:pt x="620411" y="824217"/>
                </a:lnTo>
                <a:lnTo>
                  <a:pt x="0" y="824217"/>
                </a:lnTo>
                <a:lnTo>
                  <a:pt x="0" y="0"/>
                </a:lnTo>
                <a:close/>
              </a:path>
            </a:pathLst>
          </a:custGeom>
          <a:blipFill>
            <a:blip r:embed="rId35">
              <a:extLst>
                <a:ext uri="{96DAC541-7B7A-43D3-8B79-37D633B846F1}">
                  <asvg:svgBlip xmlns:asvg="http://schemas.microsoft.com/office/drawing/2016/SVG/main" r:embed="rId36"/>
                </a:ext>
              </a:extLst>
            </a:blip>
            <a:stretch>
              <a:fillRect/>
            </a:stretch>
          </a:blipFill>
        </p:spPr>
      </p:sp>
      <p:sp>
        <p:nvSpPr>
          <p:cNvPr id="21" name="Freeform 21"/>
          <p:cNvSpPr/>
          <p:nvPr/>
        </p:nvSpPr>
        <p:spPr>
          <a:xfrm>
            <a:off x="16898959" y="8620530"/>
            <a:ext cx="824217" cy="824217"/>
          </a:xfrm>
          <a:custGeom>
            <a:avLst/>
            <a:gdLst/>
            <a:ahLst/>
            <a:cxnLst/>
            <a:rect l="l" t="t" r="r" b="b"/>
            <a:pathLst>
              <a:path w="824217" h="824217">
                <a:moveTo>
                  <a:pt x="0" y="0"/>
                </a:moveTo>
                <a:lnTo>
                  <a:pt x="824217" y="0"/>
                </a:lnTo>
                <a:lnTo>
                  <a:pt x="824217" y="824217"/>
                </a:lnTo>
                <a:lnTo>
                  <a:pt x="0" y="824217"/>
                </a:lnTo>
                <a:lnTo>
                  <a:pt x="0" y="0"/>
                </a:lnTo>
                <a:close/>
              </a:path>
            </a:pathLst>
          </a:custGeom>
          <a:blipFill>
            <a:blip r:embed="rId37">
              <a:extLst>
                <a:ext uri="{96DAC541-7B7A-43D3-8B79-37D633B846F1}">
                  <asvg:svgBlip xmlns:asvg="http://schemas.microsoft.com/office/drawing/2016/SVG/main" r:embed="rId38"/>
                </a:ext>
              </a:extLst>
            </a:blip>
            <a:stretch>
              <a:fillRect/>
            </a:stretch>
          </a:blipFill>
        </p:spPr>
      </p:sp>
      <p:sp>
        <p:nvSpPr>
          <p:cNvPr id="22" name="TextBox 22"/>
          <p:cNvSpPr txBox="1"/>
          <p:nvPr/>
        </p:nvSpPr>
        <p:spPr>
          <a:xfrm>
            <a:off x="0" y="818237"/>
            <a:ext cx="6455229" cy="1160779"/>
          </a:xfrm>
          <a:prstGeom prst="rect">
            <a:avLst/>
          </a:prstGeom>
        </p:spPr>
        <p:txBody>
          <a:bodyPr lIns="0" tIns="0" rIns="0" bIns="0" rtlCol="0" anchor="t">
            <a:spAutoFit/>
          </a:bodyPr>
          <a:lstStyle/>
          <a:p>
            <a:pPr marL="0" lvl="0" indent="0" algn="ctr">
              <a:lnSpc>
                <a:spcPts val="8964"/>
              </a:lnSpc>
            </a:pPr>
            <a:r>
              <a:rPr lang="en-US" sz="8149">
                <a:solidFill>
                  <a:srgbClr val="F80000"/>
                </a:solidFill>
                <a:latin typeface="Crimson Pro Bold"/>
              </a:rPr>
              <a:t>  nhược điểm</a:t>
            </a:r>
          </a:p>
        </p:txBody>
      </p:sp>
    </p:spTree>
  </p:cSld>
  <p:clrMapOvr>
    <a:masterClrMapping/>
  </p:clrMapOvr>
  <p:transition spd="slow">
    <p:wip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785021" y="6706879"/>
            <a:ext cx="6185262" cy="2551421"/>
          </a:xfrm>
          <a:custGeom>
            <a:avLst/>
            <a:gdLst/>
            <a:ahLst/>
            <a:cxnLst/>
            <a:rect l="l" t="t" r="r" b="b"/>
            <a:pathLst>
              <a:path w="6185262" h="2551421">
                <a:moveTo>
                  <a:pt x="0" y="0"/>
                </a:moveTo>
                <a:lnTo>
                  <a:pt x="6185263" y="0"/>
                </a:lnTo>
                <a:lnTo>
                  <a:pt x="6185263" y="2551421"/>
                </a:lnTo>
                <a:lnTo>
                  <a:pt x="0" y="2551421"/>
                </a:lnTo>
                <a:lnTo>
                  <a:pt x="0" y="0"/>
                </a:lnTo>
                <a:close/>
              </a:path>
            </a:pathLst>
          </a:custGeom>
          <a:blipFill>
            <a:blip r:embed="rId2"/>
            <a:stretch>
              <a:fillRect/>
            </a:stretch>
          </a:blipFill>
        </p:spPr>
      </p:sp>
      <p:pic>
        <p:nvPicPr>
          <p:cNvPr id="3" name="Picture 3"/>
          <p:cNvPicPr>
            <a:picLocks noChangeAspect="1"/>
          </p:cNvPicPr>
          <p:nvPr/>
        </p:nvPicPr>
        <p:blipFill>
          <a:blip r:embed="rId3"/>
          <a:srcRect/>
          <a:stretch>
            <a:fillRect/>
          </a:stretch>
        </p:blipFill>
        <p:spPr>
          <a:xfrm>
            <a:off x="1028700" y="4088511"/>
            <a:ext cx="16230600" cy="2109978"/>
          </a:xfrm>
          <a:prstGeom prst="rect">
            <a:avLst/>
          </a:prstGeom>
        </p:spPr>
      </p:pic>
    </p:spTree>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393939"/>
        </a:solidFill>
        <a:effectLst/>
      </p:bgPr>
    </p:bg>
    <p:spTree>
      <p:nvGrpSpPr>
        <p:cNvPr id="1" name=""/>
        <p:cNvGrpSpPr/>
        <p:nvPr/>
      </p:nvGrpSpPr>
      <p:grpSpPr>
        <a:xfrm>
          <a:off x="0" y="0"/>
          <a:ext cx="0" cy="0"/>
          <a:chOff x="0" y="0"/>
          <a:chExt cx="0" cy="0"/>
        </a:xfrm>
      </p:grpSpPr>
      <p:sp>
        <p:nvSpPr>
          <p:cNvPr id="2" name="TextBox 2"/>
          <p:cNvSpPr txBox="1"/>
          <p:nvPr/>
        </p:nvSpPr>
        <p:spPr>
          <a:xfrm>
            <a:off x="2090057" y="3250325"/>
            <a:ext cx="10878547" cy="6007975"/>
          </a:xfrm>
          <a:prstGeom prst="rect">
            <a:avLst/>
          </a:prstGeom>
        </p:spPr>
        <p:txBody>
          <a:bodyPr lIns="0" tIns="0" rIns="0" bIns="0" rtlCol="0" anchor="t">
            <a:spAutoFit/>
          </a:bodyPr>
          <a:lstStyle/>
          <a:p>
            <a:pPr algn="ctr">
              <a:lnSpc>
                <a:spcPts val="9576"/>
              </a:lnSpc>
            </a:pPr>
            <a:r>
              <a:rPr lang="en-US" sz="6840" spc="136">
                <a:solidFill>
                  <a:srgbClr val="FFFFFF"/>
                </a:solidFill>
                <a:latin typeface="Crimson Pro"/>
              </a:rPr>
              <a:t>Phạm Thanh Lam 63CNTT1</a:t>
            </a:r>
          </a:p>
          <a:p>
            <a:pPr>
              <a:lnSpc>
                <a:spcPts val="9576"/>
              </a:lnSpc>
            </a:pPr>
            <a:r>
              <a:rPr lang="en-US" sz="6840" spc="136">
                <a:solidFill>
                  <a:srgbClr val="FFFFFF"/>
                </a:solidFill>
                <a:latin typeface="Crimson Pro"/>
              </a:rPr>
              <a:t>   Trần Đăng Trung 63CNTT1</a:t>
            </a:r>
          </a:p>
          <a:p>
            <a:pPr>
              <a:lnSpc>
                <a:spcPts val="9576"/>
              </a:lnSpc>
            </a:pPr>
            <a:r>
              <a:rPr lang="en-US" sz="6840" spc="136">
                <a:solidFill>
                  <a:srgbClr val="FFFFFF"/>
                </a:solidFill>
                <a:latin typeface="Crimson Pro"/>
              </a:rPr>
              <a:t>   Nghiêm Đức Quân 63CNTT1</a:t>
            </a:r>
          </a:p>
          <a:p>
            <a:pPr>
              <a:lnSpc>
                <a:spcPts val="9576"/>
              </a:lnSpc>
            </a:pPr>
            <a:r>
              <a:rPr lang="en-US" sz="6840" spc="136">
                <a:solidFill>
                  <a:srgbClr val="FFFFFF"/>
                </a:solidFill>
                <a:latin typeface="Crimson Pro"/>
              </a:rPr>
              <a:t>   Nguyễn Thị Giang 63CNTT1</a:t>
            </a:r>
          </a:p>
          <a:p>
            <a:pPr marL="0" lvl="0" indent="0" algn="ctr">
              <a:lnSpc>
                <a:spcPts val="9576"/>
              </a:lnSpc>
            </a:pPr>
            <a:endParaRPr lang="en-US" sz="6840" spc="136">
              <a:solidFill>
                <a:srgbClr val="FFFFFF"/>
              </a:solidFill>
              <a:latin typeface="Crimson Pro"/>
            </a:endParaRPr>
          </a:p>
        </p:txBody>
      </p:sp>
      <p:sp>
        <p:nvSpPr>
          <p:cNvPr id="3" name="TextBox 3"/>
          <p:cNvSpPr txBox="1"/>
          <p:nvPr/>
        </p:nvSpPr>
        <p:spPr>
          <a:xfrm>
            <a:off x="1681843" y="1133475"/>
            <a:ext cx="12492461" cy="3070763"/>
          </a:xfrm>
          <a:prstGeom prst="rect">
            <a:avLst/>
          </a:prstGeom>
        </p:spPr>
        <p:txBody>
          <a:bodyPr lIns="0" tIns="0" rIns="0" bIns="0" rtlCol="0" anchor="t">
            <a:spAutoFit/>
          </a:bodyPr>
          <a:lstStyle/>
          <a:p>
            <a:pPr algn="ctr">
              <a:lnSpc>
                <a:spcPts val="11958"/>
              </a:lnSpc>
            </a:pPr>
            <a:r>
              <a:rPr lang="en-US" sz="10871">
                <a:solidFill>
                  <a:srgbClr val="FFFFFF"/>
                </a:solidFill>
                <a:latin typeface="Canva Sans"/>
              </a:rPr>
              <a:t>thành viên nhóm 7</a:t>
            </a:r>
          </a:p>
          <a:p>
            <a:pPr marL="0" lvl="0" indent="0" algn="ctr">
              <a:lnSpc>
                <a:spcPts val="11958"/>
              </a:lnSpc>
            </a:pPr>
            <a:endParaRPr lang="en-US" sz="10871">
              <a:solidFill>
                <a:srgbClr val="FFFFFF"/>
              </a:solidFill>
              <a:latin typeface="Canva Sans"/>
            </a:endParaRPr>
          </a:p>
        </p:txBody>
      </p:sp>
    </p:spTree>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852249" y="1595437"/>
            <a:ext cx="11569071" cy="7586666"/>
          </a:xfrm>
          <a:prstGeom prst="rect">
            <a:avLst/>
          </a:prstGeom>
        </p:spPr>
        <p:txBody>
          <a:bodyPr lIns="0" tIns="0" rIns="0" bIns="0" rtlCol="0" anchor="t">
            <a:spAutoFit/>
          </a:bodyPr>
          <a:lstStyle/>
          <a:p>
            <a:pPr>
              <a:lnSpc>
                <a:spcPts val="6700"/>
              </a:lnSpc>
            </a:pPr>
            <a:r>
              <a:rPr lang="en-US" sz="5360" spc="-107">
                <a:solidFill>
                  <a:srgbClr val="393939"/>
                </a:solidFill>
                <a:latin typeface="Crimson Pro"/>
              </a:rPr>
              <a:t>Bài tập dự đoán Tuyển sinh sau đại học từ góc độ của Ấn Độ là quá trình sử dụng dữ liệu và học máy để xây dựng với mục đích giúp sinh viên các trường đại học lọt vào danh sách rút gọn hồ sơ của họ. Kết quả dự đoán mang lại cho họ ý tưởng hợp lý về cơ hội vào một trường đại học cụ thể.Bước gồm thu thập, tiền xử lý dữ liệu, chọn mô hình, huấn luyện và đánh giá. </a:t>
            </a:r>
          </a:p>
        </p:txBody>
      </p:sp>
      <p:sp>
        <p:nvSpPr>
          <p:cNvPr id="3" name="Freeform 3"/>
          <p:cNvSpPr/>
          <p:nvPr/>
        </p:nvSpPr>
        <p:spPr>
          <a:xfrm>
            <a:off x="13159930" y="5067304"/>
            <a:ext cx="4099370" cy="4114800"/>
          </a:xfrm>
          <a:custGeom>
            <a:avLst/>
            <a:gdLst/>
            <a:ahLst/>
            <a:cxnLst/>
            <a:rect l="l" t="t" r="r" b="b"/>
            <a:pathLst>
              <a:path w="4099370" h="4114800">
                <a:moveTo>
                  <a:pt x="0" y="0"/>
                </a:moveTo>
                <a:lnTo>
                  <a:pt x="4099370" y="0"/>
                </a:lnTo>
                <a:lnTo>
                  <a:pt x="409937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14164374" y="1633537"/>
            <a:ext cx="3094926" cy="2344641"/>
          </a:xfrm>
          <a:custGeom>
            <a:avLst/>
            <a:gdLst/>
            <a:ahLst/>
            <a:cxnLst/>
            <a:rect l="l" t="t" r="r" b="b"/>
            <a:pathLst>
              <a:path w="3094926" h="2344641">
                <a:moveTo>
                  <a:pt x="0" y="0"/>
                </a:moveTo>
                <a:lnTo>
                  <a:pt x="3094926" y="0"/>
                </a:lnTo>
                <a:lnTo>
                  <a:pt x="3094926" y="2344641"/>
                </a:lnTo>
                <a:lnTo>
                  <a:pt x="0" y="234464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TextBox 5"/>
          <p:cNvSpPr txBox="1"/>
          <p:nvPr/>
        </p:nvSpPr>
        <p:spPr>
          <a:xfrm>
            <a:off x="1525678" y="423862"/>
            <a:ext cx="5628370" cy="1209675"/>
          </a:xfrm>
          <a:prstGeom prst="rect">
            <a:avLst/>
          </a:prstGeom>
        </p:spPr>
        <p:txBody>
          <a:bodyPr lIns="0" tIns="0" rIns="0" bIns="0" rtlCol="0" anchor="t">
            <a:spAutoFit/>
          </a:bodyPr>
          <a:lstStyle/>
          <a:p>
            <a:pPr>
              <a:lnSpc>
                <a:spcPts val="9569"/>
              </a:lnSpc>
            </a:pPr>
            <a:r>
              <a:rPr lang="en-US" sz="7974">
                <a:solidFill>
                  <a:srgbClr val="393939"/>
                </a:solidFill>
                <a:latin typeface="Crimson Pro Bold"/>
              </a:rPr>
              <a:t>mô tả đề tài</a:t>
            </a:r>
          </a:p>
        </p:txBody>
      </p:sp>
    </p:spTree>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DFD4CB"/>
        </a:solidFill>
        <a:effectLst/>
      </p:bgPr>
    </p:bg>
    <p:spTree>
      <p:nvGrpSpPr>
        <p:cNvPr id="1" name=""/>
        <p:cNvGrpSpPr/>
        <p:nvPr/>
      </p:nvGrpSpPr>
      <p:grpSpPr>
        <a:xfrm>
          <a:off x="0" y="0"/>
          <a:ext cx="0" cy="0"/>
          <a:chOff x="0" y="0"/>
          <a:chExt cx="0" cy="0"/>
        </a:xfrm>
      </p:grpSpPr>
      <p:sp>
        <p:nvSpPr>
          <p:cNvPr id="2" name="TextBox 2"/>
          <p:cNvSpPr txBox="1"/>
          <p:nvPr/>
        </p:nvSpPr>
        <p:spPr>
          <a:xfrm>
            <a:off x="1028700" y="1190625"/>
            <a:ext cx="12485891" cy="2653608"/>
          </a:xfrm>
          <a:prstGeom prst="rect">
            <a:avLst/>
          </a:prstGeom>
        </p:spPr>
        <p:txBody>
          <a:bodyPr lIns="0" tIns="0" rIns="0" bIns="0" rtlCol="0" anchor="t">
            <a:spAutoFit/>
          </a:bodyPr>
          <a:lstStyle/>
          <a:p>
            <a:pPr marL="0" lvl="0" indent="0">
              <a:lnSpc>
                <a:spcPts val="20460"/>
              </a:lnSpc>
            </a:pPr>
            <a:r>
              <a:rPr lang="en-US" sz="18600">
                <a:solidFill>
                  <a:srgbClr val="393939"/>
                </a:solidFill>
                <a:latin typeface="Crimson Pro"/>
              </a:rPr>
              <a:t>LÝ THUYẾT</a:t>
            </a:r>
          </a:p>
        </p:txBody>
      </p:sp>
      <p:sp>
        <p:nvSpPr>
          <p:cNvPr id="3" name="TextBox 3"/>
          <p:cNvSpPr txBox="1"/>
          <p:nvPr/>
        </p:nvSpPr>
        <p:spPr>
          <a:xfrm>
            <a:off x="1028700" y="4290547"/>
            <a:ext cx="16116300" cy="3121880"/>
          </a:xfrm>
          <a:prstGeom prst="rect">
            <a:avLst/>
          </a:prstGeom>
        </p:spPr>
        <p:txBody>
          <a:bodyPr wrap="square" lIns="0" tIns="0" rIns="0" bIns="0" rtlCol="0" anchor="t">
            <a:spAutoFit/>
          </a:bodyPr>
          <a:lstStyle/>
          <a:p>
            <a:pPr algn="just">
              <a:lnSpc>
                <a:spcPts val="15228"/>
              </a:lnSpc>
            </a:pPr>
            <a:r>
              <a:rPr lang="en-US" sz="8057" spc="-161" dirty="0">
                <a:solidFill>
                  <a:srgbClr val="393939"/>
                </a:solidFill>
                <a:latin typeface="Crimson Pro"/>
              </a:rPr>
              <a:t> 1.Phương </a:t>
            </a:r>
            <a:r>
              <a:rPr lang="en-US" sz="8057" spc="-161" dirty="0" err="1">
                <a:solidFill>
                  <a:srgbClr val="393939"/>
                </a:solidFill>
                <a:latin typeface="Crimson Pro"/>
              </a:rPr>
              <a:t>pháp</a:t>
            </a:r>
            <a:r>
              <a:rPr lang="en-US" sz="8057" spc="-161" dirty="0">
                <a:solidFill>
                  <a:srgbClr val="393939"/>
                </a:solidFill>
                <a:latin typeface="Crimson Pro"/>
              </a:rPr>
              <a:t> </a:t>
            </a:r>
            <a:r>
              <a:rPr lang="en-US" sz="8057" spc="-161" dirty="0" err="1">
                <a:solidFill>
                  <a:srgbClr val="393939"/>
                </a:solidFill>
                <a:latin typeface="Crimson Pro"/>
              </a:rPr>
              <a:t>Hồi</a:t>
            </a:r>
            <a:r>
              <a:rPr lang="en-US" sz="8057" spc="-161" dirty="0">
                <a:solidFill>
                  <a:srgbClr val="393939"/>
                </a:solidFill>
                <a:latin typeface="Crimson Pro"/>
              </a:rPr>
              <a:t> </a:t>
            </a:r>
            <a:r>
              <a:rPr lang="en-US" sz="8057" spc="-161" dirty="0" err="1">
                <a:solidFill>
                  <a:srgbClr val="393939"/>
                </a:solidFill>
                <a:latin typeface="Crimson Pro"/>
              </a:rPr>
              <a:t>quy</a:t>
            </a:r>
            <a:r>
              <a:rPr lang="en-US" sz="8057" spc="-161" dirty="0">
                <a:solidFill>
                  <a:srgbClr val="393939"/>
                </a:solidFill>
                <a:latin typeface="Crimson Pro"/>
              </a:rPr>
              <a:t> </a:t>
            </a:r>
            <a:r>
              <a:rPr lang="en-US" sz="8057" spc="-161" dirty="0" err="1">
                <a:solidFill>
                  <a:srgbClr val="393939"/>
                </a:solidFill>
                <a:latin typeface="Crimson Pro"/>
              </a:rPr>
              <a:t>tuyến</a:t>
            </a:r>
            <a:r>
              <a:rPr lang="en-US" sz="8057" spc="-161" dirty="0">
                <a:solidFill>
                  <a:srgbClr val="393939"/>
                </a:solidFill>
                <a:latin typeface="Crimson Pro"/>
              </a:rPr>
              <a:t> </a:t>
            </a:r>
            <a:r>
              <a:rPr lang="en-US" sz="8057" spc="-161" dirty="0" err="1">
                <a:solidFill>
                  <a:srgbClr val="393939"/>
                </a:solidFill>
                <a:latin typeface="Crimson Pro"/>
              </a:rPr>
              <a:t>tính</a:t>
            </a:r>
            <a:endParaRPr lang="en-US" sz="8057" spc="-161" dirty="0">
              <a:solidFill>
                <a:srgbClr val="393939"/>
              </a:solidFill>
              <a:latin typeface="Crimson Pro"/>
            </a:endParaRPr>
          </a:p>
          <a:p>
            <a:pPr algn="just">
              <a:lnSpc>
                <a:spcPts val="9668"/>
              </a:lnSpc>
              <a:spcBef>
                <a:spcPct val="0"/>
              </a:spcBef>
            </a:pPr>
            <a:r>
              <a:rPr lang="en-US" sz="8057" spc="-161" dirty="0">
                <a:solidFill>
                  <a:srgbClr val="393939"/>
                </a:solidFill>
                <a:latin typeface="Crimson Pro"/>
              </a:rPr>
              <a:t> 2.Phương</a:t>
            </a:r>
            <a:r>
              <a:rPr lang="vi-VN" sz="8057" spc="-161" dirty="0">
                <a:solidFill>
                  <a:srgbClr val="393939"/>
                </a:solidFill>
                <a:latin typeface="Crimson Pro"/>
              </a:rPr>
              <a:t> </a:t>
            </a:r>
            <a:r>
              <a:rPr lang="en-US" sz="8057" spc="-161" dirty="0" err="1">
                <a:solidFill>
                  <a:srgbClr val="393939"/>
                </a:solidFill>
                <a:latin typeface="Crimson Pro"/>
              </a:rPr>
              <a:t>pháp</a:t>
            </a:r>
            <a:r>
              <a:rPr lang="en-US" sz="8057" spc="-161" dirty="0">
                <a:solidFill>
                  <a:srgbClr val="393939"/>
                </a:solidFill>
                <a:latin typeface="Crimson Pro"/>
              </a:rPr>
              <a:t> k-fold cross validation</a:t>
            </a:r>
          </a:p>
        </p:txBody>
      </p:sp>
    </p:spTree>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393939"/>
        </a:solidFill>
        <a:effectLst/>
      </p:bgPr>
    </p:bg>
    <p:spTree>
      <p:nvGrpSpPr>
        <p:cNvPr id="1" name=""/>
        <p:cNvGrpSpPr/>
        <p:nvPr/>
      </p:nvGrpSpPr>
      <p:grpSpPr>
        <a:xfrm>
          <a:off x="0" y="0"/>
          <a:ext cx="0" cy="0"/>
          <a:chOff x="0" y="0"/>
          <a:chExt cx="0" cy="0"/>
        </a:xfrm>
      </p:grpSpPr>
      <p:sp>
        <p:nvSpPr>
          <p:cNvPr id="2" name="Freeform 2"/>
          <p:cNvSpPr/>
          <p:nvPr/>
        </p:nvSpPr>
        <p:spPr>
          <a:xfrm>
            <a:off x="10636844" y="1028700"/>
            <a:ext cx="6622456" cy="3526243"/>
          </a:xfrm>
          <a:custGeom>
            <a:avLst/>
            <a:gdLst/>
            <a:ahLst/>
            <a:cxnLst/>
            <a:rect l="l" t="t" r="r" b="b"/>
            <a:pathLst>
              <a:path w="6622456" h="3526243">
                <a:moveTo>
                  <a:pt x="0" y="0"/>
                </a:moveTo>
                <a:lnTo>
                  <a:pt x="6622456" y="0"/>
                </a:lnTo>
                <a:lnTo>
                  <a:pt x="6622456" y="3526243"/>
                </a:lnTo>
                <a:lnTo>
                  <a:pt x="0" y="3526243"/>
                </a:lnTo>
                <a:lnTo>
                  <a:pt x="0" y="0"/>
                </a:lnTo>
                <a:close/>
              </a:path>
            </a:pathLst>
          </a:custGeom>
          <a:blipFill>
            <a:blip r:embed="rId2"/>
            <a:stretch>
              <a:fillRect/>
            </a:stretch>
          </a:blipFill>
        </p:spPr>
      </p:sp>
      <p:sp>
        <p:nvSpPr>
          <p:cNvPr id="3" name="TextBox 3"/>
          <p:cNvSpPr txBox="1"/>
          <p:nvPr/>
        </p:nvSpPr>
        <p:spPr>
          <a:xfrm>
            <a:off x="827287" y="1085850"/>
            <a:ext cx="9128735" cy="2073909"/>
          </a:xfrm>
          <a:prstGeom prst="rect">
            <a:avLst/>
          </a:prstGeom>
        </p:spPr>
        <p:txBody>
          <a:bodyPr lIns="0" tIns="0" rIns="0" bIns="0" rtlCol="0" anchor="t">
            <a:spAutoFit/>
          </a:bodyPr>
          <a:lstStyle/>
          <a:p>
            <a:pPr>
              <a:lnSpc>
                <a:spcPts val="8029"/>
              </a:lnSpc>
            </a:pPr>
            <a:r>
              <a:rPr lang="en-US" sz="7299">
                <a:solidFill>
                  <a:srgbClr val="FFFFFF"/>
                </a:solidFill>
                <a:latin typeface="Crimson Pro Bold"/>
              </a:rPr>
              <a:t> 1.Phương pháp</a:t>
            </a:r>
          </a:p>
          <a:p>
            <a:pPr marL="0" lvl="0" indent="0">
              <a:lnSpc>
                <a:spcPts val="8029"/>
              </a:lnSpc>
            </a:pPr>
            <a:r>
              <a:rPr lang="en-US" sz="7299">
                <a:solidFill>
                  <a:srgbClr val="FFFFFF"/>
                </a:solidFill>
                <a:latin typeface="Crimson Pro Bold"/>
              </a:rPr>
              <a:t> Hồi quy tuyến tính</a:t>
            </a:r>
          </a:p>
        </p:txBody>
      </p:sp>
      <p:sp>
        <p:nvSpPr>
          <p:cNvPr id="4" name="TextBox 4"/>
          <p:cNvSpPr txBox="1"/>
          <p:nvPr/>
        </p:nvSpPr>
        <p:spPr>
          <a:xfrm>
            <a:off x="827287" y="5022850"/>
            <a:ext cx="16769443" cy="4235450"/>
          </a:xfrm>
          <a:prstGeom prst="rect">
            <a:avLst/>
          </a:prstGeom>
        </p:spPr>
        <p:txBody>
          <a:bodyPr lIns="0" tIns="0" rIns="0" bIns="0" rtlCol="0" anchor="t">
            <a:spAutoFit/>
          </a:bodyPr>
          <a:lstStyle/>
          <a:p>
            <a:pPr>
              <a:lnSpc>
                <a:spcPts val="6700"/>
              </a:lnSpc>
            </a:pPr>
            <a:r>
              <a:rPr lang="en-US" sz="5000">
                <a:solidFill>
                  <a:srgbClr val="FFFFFF"/>
                </a:solidFill>
                <a:latin typeface="Crimson Pro"/>
              </a:rPr>
              <a:t>Hồi quy tuyến tính là một kỹ thuật phân tích dữ liệu dự đoán giá trị của dữ liệu không xác định bằng cách sử dụng một giá trị dữ liệu liên quan và đã biết khác. Nó mô hình toán học biến không xác định hoặc phụ thuộc và biến đã biết hoặc độc lập như một phương trình tuyến tính</a:t>
            </a:r>
          </a:p>
        </p:txBody>
      </p:sp>
    </p:spTree>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311867" y="381000"/>
            <a:ext cx="8458200" cy="9525000"/>
          </a:xfrm>
          <a:prstGeom prst="rect">
            <a:avLst/>
          </a:prstGeom>
          <a:solidFill>
            <a:srgbClr val="DFD4CB"/>
          </a:solidFill>
        </p:spPr>
      </p:sp>
      <p:sp>
        <p:nvSpPr>
          <p:cNvPr id="3" name="Freeform 3"/>
          <p:cNvSpPr/>
          <p:nvPr/>
        </p:nvSpPr>
        <p:spPr>
          <a:xfrm>
            <a:off x="9505918" y="4509838"/>
            <a:ext cx="7391463" cy="4900862"/>
          </a:xfrm>
          <a:custGeom>
            <a:avLst/>
            <a:gdLst/>
            <a:ahLst/>
            <a:cxnLst/>
            <a:rect l="l" t="t" r="r" b="b"/>
            <a:pathLst>
              <a:path w="7391463" h="4900862">
                <a:moveTo>
                  <a:pt x="0" y="0"/>
                </a:moveTo>
                <a:lnTo>
                  <a:pt x="7391464" y="0"/>
                </a:lnTo>
                <a:lnTo>
                  <a:pt x="7391464" y="4900862"/>
                </a:lnTo>
                <a:lnTo>
                  <a:pt x="0" y="4900862"/>
                </a:lnTo>
                <a:lnTo>
                  <a:pt x="0" y="0"/>
                </a:lnTo>
                <a:close/>
              </a:path>
            </a:pathLst>
          </a:custGeom>
          <a:blipFill>
            <a:blip r:embed="rId2"/>
            <a:stretch>
              <a:fillRect/>
            </a:stretch>
          </a:blipFill>
        </p:spPr>
      </p:sp>
      <p:sp>
        <p:nvSpPr>
          <p:cNvPr id="4" name="TextBox 4"/>
          <p:cNvSpPr txBox="1"/>
          <p:nvPr/>
        </p:nvSpPr>
        <p:spPr>
          <a:xfrm>
            <a:off x="704061" y="895350"/>
            <a:ext cx="7673813" cy="8515350"/>
          </a:xfrm>
          <a:prstGeom prst="rect">
            <a:avLst/>
          </a:prstGeom>
        </p:spPr>
        <p:txBody>
          <a:bodyPr lIns="0" tIns="0" rIns="0" bIns="0" rtlCol="0" anchor="t">
            <a:spAutoFit/>
          </a:bodyPr>
          <a:lstStyle/>
          <a:p>
            <a:pPr>
              <a:lnSpc>
                <a:spcPts val="8400"/>
              </a:lnSpc>
            </a:pPr>
            <a:r>
              <a:rPr lang="en-US" sz="6000" spc="120">
                <a:solidFill>
                  <a:srgbClr val="393939"/>
                </a:solidFill>
                <a:latin typeface="Crimson Pro Bold"/>
              </a:rPr>
              <a:t>Input:</a:t>
            </a:r>
            <a:r>
              <a:rPr lang="en-US" sz="6000" spc="120">
                <a:solidFill>
                  <a:srgbClr val="393939"/>
                </a:solidFill>
                <a:latin typeface="Crimson Pro"/>
              </a:rPr>
              <a:t> Cho tập dữ liệu huấn luyện gồm N mẫu. Mỗi mẫu là một cặp</a:t>
            </a:r>
          </a:p>
          <a:p>
            <a:pPr>
              <a:lnSpc>
                <a:spcPts val="8400"/>
              </a:lnSpc>
            </a:pPr>
            <a:r>
              <a:rPr lang="en-US" sz="6000" spc="120">
                <a:solidFill>
                  <a:srgbClr val="393939"/>
                </a:solidFill>
                <a:latin typeface="Crimson Pro"/>
              </a:rPr>
              <a:t>(xi,yi):</a:t>
            </a:r>
          </a:p>
          <a:p>
            <a:pPr>
              <a:lnSpc>
                <a:spcPts val="8400"/>
              </a:lnSpc>
            </a:pPr>
            <a:r>
              <a:rPr lang="en-US" sz="6000" spc="120">
                <a:solidFill>
                  <a:srgbClr val="393939"/>
                </a:solidFill>
                <a:latin typeface="Crimson Pro"/>
              </a:rPr>
              <a:t>• xi: vector đặc trưng</a:t>
            </a:r>
          </a:p>
          <a:p>
            <a:pPr>
              <a:lnSpc>
                <a:spcPts val="8400"/>
              </a:lnSpc>
            </a:pPr>
            <a:r>
              <a:rPr lang="en-US" sz="6000" spc="120">
                <a:solidFill>
                  <a:srgbClr val="393939"/>
                </a:solidFill>
                <a:latin typeface="Crimson Pro"/>
              </a:rPr>
              <a:t>• yi: giá trị của vector đặc trưng xi</a:t>
            </a:r>
          </a:p>
          <a:p>
            <a:pPr marL="0" lvl="0" indent="0">
              <a:lnSpc>
                <a:spcPts val="8400"/>
              </a:lnSpc>
            </a:pPr>
            <a:endParaRPr lang="en-US" sz="6000" spc="120">
              <a:solidFill>
                <a:srgbClr val="393939"/>
              </a:solidFill>
              <a:latin typeface="Crimson Pro"/>
            </a:endParaRPr>
          </a:p>
        </p:txBody>
      </p:sp>
      <p:sp>
        <p:nvSpPr>
          <p:cNvPr id="5" name="TextBox 5"/>
          <p:cNvSpPr txBox="1"/>
          <p:nvPr/>
        </p:nvSpPr>
        <p:spPr>
          <a:xfrm>
            <a:off x="9144000" y="895350"/>
            <a:ext cx="8115300" cy="2114550"/>
          </a:xfrm>
          <a:prstGeom prst="rect">
            <a:avLst/>
          </a:prstGeom>
        </p:spPr>
        <p:txBody>
          <a:bodyPr lIns="0" tIns="0" rIns="0" bIns="0" rtlCol="0" anchor="t">
            <a:spAutoFit/>
          </a:bodyPr>
          <a:lstStyle/>
          <a:p>
            <a:pPr marL="0" lvl="0" indent="0">
              <a:lnSpc>
                <a:spcPts val="8400"/>
              </a:lnSpc>
            </a:pPr>
            <a:r>
              <a:rPr lang="en-US" sz="6000" spc="120">
                <a:solidFill>
                  <a:srgbClr val="393939"/>
                </a:solidFill>
                <a:latin typeface="Crimson Pro Bold"/>
              </a:rPr>
              <a:t>Output:</a:t>
            </a:r>
            <a:r>
              <a:rPr lang="en-US" sz="6000" spc="120">
                <a:solidFill>
                  <a:srgbClr val="393939"/>
                </a:solidFill>
                <a:latin typeface="Crimson Pro"/>
              </a:rPr>
              <a:t> Hàm tuyến tính có dạng f(xi) = wxi + w0</a:t>
            </a:r>
          </a:p>
        </p:txBody>
      </p:sp>
    </p:spTree>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DFD4CB"/>
        </a:solidFill>
        <a:effectLst/>
      </p:bgPr>
    </p:bg>
    <p:spTree>
      <p:nvGrpSpPr>
        <p:cNvPr id="1" name=""/>
        <p:cNvGrpSpPr/>
        <p:nvPr/>
      </p:nvGrpSpPr>
      <p:grpSpPr>
        <a:xfrm>
          <a:off x="0" y="0"/>
          <a:ext cx="0" cy="0"/>
          <a:chOff x="0" y="0"/>
          <a:chExt cx="0" cy="0"/>
        </a:xfrm>
      </p:grpSpPr>
      <p:sp>
        <p:nvSpPr>
          <p:cNvPr id="2" name="TextBox 2"/>
          <p:cNvSpPr txBox="1"/>
          <p:nvPr/>
        </p:nvSpPr>
        <p:spPr>
          <a:xfrm>
            <a:off x="702129" y="710477"/>
            <a:ext cx="17105536" cy="2654703"/>
          </a:xfrm>
          <a:prstGeom prst="rect">
            <a:avLst/>
          </a:prstGeom>
        </p:spPr>
        <p:txBody>
          <a:bodyPr lIns="0" tIns="0" rIns="0" bIns="0" rtlCol="0" anchor="t">
            <a:spAutoFit/>
          </a:bodyPr>
          <a:lstStyle/>
          <a:p>
            <a:pPr marL="0" lvl="0" indent="0">
              <a:lnSpc>
                <a:spcPts val="7004"/>
              </a:lnSpc>
            </a:pPr>
            <a:r>
              <a:rPr lang="en-US" sz="5003" spc="100">
                <a:solidFill>
                  <a:srgbClr val="393939"/>
                </a:solidFill>
                <a:latin typeface="Crimson Pro Bold"/>
              </a:rPr>
              <a:t>Method : </a:t>
            </a:r>
            <a:r>
              <a:rPr lang="en-US" sz="5003" spc="100">
                <a:solidFill>
                  <a:srgbClr val="393939"/>
                </a:solidFill>
                <a:latin typeface="Crimson Pro"/>
              </a:rPr>
              <a:t>Cần tìm hệ số w của hàm f(xi) sao cho trung bình sai số giữa yi và f(xi) là nhỏ nhất. Nghĩa là, tìm w để hàm số sau đạt giá trị nhỏ nhất</a:t>
            </a:r>
          </a:p>
        </p:txBody>
      </p:sp>
      <p:sp>
        <p:nvSpPr>
          <p:cNvPr id="3" name="Freeform 3"/>
          <p:cNvSpPr/>
          <p:nvPr/>
        </p:nvSpPr>
        <p:spPr>
          <a:xfrm>
            <a:off x="5894928" y="2695623"/>
            <a:ext cx="11070504" cy="6562677"/>
          </a:xfrm>
          <a:custGeom>
            <a:avLst/>
            <a:gdLst/>
            <a:ahLst/>
            <a:cxnLst/>
            <a:rect l="l" t="t" r="r" b="b"/>
            <a:pathLst>
              <a:path w="11070504" h="6562677">
                <a:moveTo>
                  <a:pt x="0" y="0"/>
                </a:moveTo>
                <a:lnTo>
                  <a:pt x="11070504" y="0"/>
                </a:lnTo>
                <a:lnTo>
                  <a:pt x="11070504" y="6562677"/>
                </a:lnTo>
                <a:lnTo>
                  <a:pt x="0" y="6562677"/>
                </a:lnTo>
                <a:lnTo>
                  <a:pt x="0" y="0"/>
                </a:lnTo>
                <a:close/>
              </a:path>
            </a:pathLst>
          </a:custGeom>
          <a:blipFill>
            <a:blip r:embed="rId2"/>
            <a:stretch>
              <a:fillRect/>
            </a:stretch>
          </a:blipFill>
        </p:spPr>
      </p:sp>
      <p:sp>
        <p:nvSpPr>
          <p:cNvPr id="4" name="TextBox 4"/>
          <p:cNvSpPr txBox="1"/>
          <p:nvPr/>
        </p:nvSpPr>
        <p:spPr>
          <a:xfrm>
            <a:off x="9552251" y="2705148"/>
            <a:ext cx="328930" cy="479194"/>
          </a:xfrm>
          <a:prstGeom prst="rect">
            <a:avLst/>
          </a:prstGeom>
        </p:spPr>
        <p:txBody>
          <a:bodyPr lIns="0" tIns="0" rIns="0" bIns="0" rtlCol="0" anchor="t">
            <a:spAutoFit/>
          </a:bodyPr>
          <a:lstStyle/>
          <a:p>
            <a:pPr algn="ctr">
              <a:lnSpc>
                <a:spcPts val="3554"/>
              </a:lnSpc>
              <a:spcBef>
                <a:spcPct val="0"/>
              </a:spcBef>
            </a:pPr>
            <a:r>
              <a:rPr lang="en-US" sz="3231">
                <a:solidFill>
                  <a:srgbClr val="393939"/>
                </a:solidFill>
                <a:latin typeface="Crimson Pro"/>
              </a:rPr>
              <a:t>x1</a:t>
            </a:r>
          </a:p>
        </p:txBody>
      </p:sp>
    </p:spTree>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sp>
      <p:sp>
        <p:nvSpPr>
          <p:cNvPr id="3" name="Freeform 3"/>
          <p:cNvSpPr/>
          <p:nvPr/>
        </p:nvSpPr>
        <p:spPr>
          <a:xfrm>
            <a:off x="1028700" y="3883687"/>
            <a:ext cx="16315790" cy="5374613"/>
          </a:xfrm>
          <a:custGeom>
            <a:avLst/>
            <a:gdLst/>
            <a:ahLst/>
            <a:cxnLst/>
            <a:rect l="l" t="t" r="r" b="b"/>
            <a:pathLst>
              <a:path w="16315790" h="5374613">
                <a:moveTo>
                  <a:pt x="0" y="0"/>
                </a:moveTo>
                <a:lnTo>
                  <a:pt x="16315790" y="0"/>
                </a:lnTo>
                <a:lnTo>
                  <a:pt x="16315790" y="5374613"/>
                </a:lnTo>
                <a:lnTo>
                  <a:pt x="0" y="5374613"/>
                </a:lnTo>
                <a:lnTo>
                  <a:pt x="0" y="0"/>
                </a:lnTo>
                <a:close/>
              </a:path>
            </a:pathLst>
          </a:custGeom>
          <a:blipFill>
            <a:blip r:embed="rId3"/>
            <a:stretch>
              <a:fillRect/>
            </a:stretch>
          </a:blipFill>
        </p:spPr>
      </p:sp>
      <p:sp>
        <p:nvSpPr>
          <p:cNvPr id="4" name="TextBox 4"/>
          <p:cNvSpPr txBox="1"/>
          <p:nvPr/>
        </p:nvSpPr>
        <p:spPr>
          <a:xfrm>
            <a:off x="359116" y="1405341"/>
            <a:ext cx="9403483" cy="1720100"/>
          </a:xfrm>
          <a:prstGeom prst="rect">
            <a:avLst/>
          </a:prstGeom>
        </p:spPr>
        <p:txBody>
          <a:bodyPr lIns="0" tIns="0" rIns="0" bIns="0" rtlCol="0" anchor="t">
            <a:spAutoFit/>
          </a:bodyPr>
          <a:lstStyle/>
          <a:p>
            <a:pPr algn="ctr">
              <a:lnSpc>
                <a:spcPts val="13597"/>
              </a:lnSpc>
              <a:spcBef>
                <a:spcPct val="0"/>
              </a:spcBef>
            </a:pPr>
            <a:r>
              <a:rPr lang="en-US" sz="11331" spc="-226">
                <a:solidFill>
                  <a:srgbClr val="FFFFFF"/>
                </a:solidFill>
                <a:latin typeface="Crimson Pro"/>
              </a:rPr>
              <a:t>sai số dự đoán</a:t>
            </a:r>
          </a:p>
        </p:txBody>
      </p:sp>
    </p:spTree>
  </p:cSld>
  <p:clrMapOvr>
    <a:masterClrMapping/>
  </p:clrMapOvr>
  <p:transition spd="slow">
    <p:wip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TotalTime>
  <Words>1318</Words>
  <Application>Microsoft Office PowerPoint</Application>
  <PresentationFormat>Custom</PresentationFormat>
  <Paragraphs>71</Paragraphs>
  <Slides>27</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27</vt:i4>
      </vt:variant>
    </vt:vector>
  </HeadingPairs>
  <TitlesOfParts>
    <vt:vector size="34" baseType="lpstr">
      <vt:lpstr>Bungee Shade</vt:lpstr>
      <vt:lpstr>Crimson Pro Bold</vt:lpstr>
      <vt:lpstr>Calibri</vt:lpstr>
      <vt:lpstr>Canva Sans</vt:lpstr>
      <vt:lpstr>Crimson Pro</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dự đoán về bệnh tiểu đường</dc:title>
  <dc:creator>Giang Nguyễn</dc:creator>
  <cp:lastModifiedBy>Giang Nguyễn</cp:lastModifiedBy>
  <cp:revision>3</cp:revision>
  <dcterms:created xsi:type="dcterms:W3CDTF">2006-08-16T00:00:00Z</dcterms:created>
  <dcterms:modified xsi:type="dcterms:W3CDTF">2023-09-24T10:24:41Z</dcterms:modified>
  <dc:identifier>DAFvRQmrhgo</dc:identifier>
</cp:coreProperties>
</file>